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9" r:id="rId3"/>
    <p:sldId id="437" r:id="rId4"/>
    <p:sldId id="438" r:id="rId5"/>
    <p:sldId id="257" r:id="rId6"/>
    <p:sldId id="258" r:id="rId7"/>
    <p:sldId id="439" r:id="rId8"/>
    <p:sldId id="260" r:id="rId9"/>
    <p:sldId id="261" r:id="rId10"/>
    <p:sldId id="264" r:id="rId11"/>
    <p:sldId id="265" r:id="rId12"/>
    <p:sldId id="266" r:id="rId13"/>
    <p:sldId id="267" r:id="rId14"/>
    <p:sldId id="268" r:id="rId15"/>
    <p:sldId id="440" r:id="rId16"/>
    <p:sldId id="441" r:id="rId17"/>
    <p:sldId id="271" r:id="rId18"/>
    <p:sldId id="442" r:id="rId19"/>
    <p:sldId id="273" r:id="rId20"/>
    <p:sldId id="370" r:id="rId21"/>
    <p:sldId id="428" r:id="rId22"/>
    <p:sldId id="420" r:id="rId23"/>
    <p:sldId id="372" r:id="rId24"/>
    <p:sldId id="259" r:id="rId25"/>
    <p:sldId id="373" r:id="rId26"/>
    <p:sldId id="337" r:id="rId27"/>
    <p:sldId id="436" r:id="rId28"/>
    <p:sldId id="419" r:id="rId29"/>
    <p:sldId id="270" r:id="rId30"/>
    <p:sldId id="297" r:id="rId31"/>
    <p:sldId id="272" r:id="rId32"/>
    <p:sldId id="274" r:id="rId33"/>
    <p:sldId id="431" r:id="rId34"/>
    <p:sldId id="432" r:id="rId35"/>
    <p:sldId id="433" r:id="rId36"/>
    <p:sldId id="434" r:id="rId37"/>
    <p:sldId id="421" r:id="rId38"/>
    <p:sldId id="422" r:id="rId39"/>
    <p:sldId id="423" r:id="rId40"/>
    <p:sldId id="424" r:id="rId41"/>
    <p:sldId id="42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0"/>
  </p:normalViewPr>
  <p:slideViewPr>
    <p:cSldViewPr>
      <p:cViewPr varScale="1">
        <p:scale>
          <a:sx n="65" d="100"/>
          <a:sy n="65"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523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814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798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20.02.2025</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app.studysmarter.de/link-to?studyset=3782101&amp;summary=25192696&amp;language=en&amp;amp_device_id=DD4YAPWoVJE3Uu4ZGgs17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420888"/>
            <a:ext cx="7772400" cy="1470025"/>
          </a:xfrm>
        </p:spPr>
        <p:txBody>
          <a:bodyPr>
            <a:normAutofit fontScale="90000"/>
          </a:bodyPr>
          <a:lstStyle/>
          <a:p>
            <a:r>
              <a:rPr lang="en-US" b="1" dirty="0">
                <a:latin typeface="Times New Roman" panose="02020603050405020304" pitchFamily="18" charset="0"/>
                <a:cs typeface="Times New Roman" panose="02020603050405020304" pitchFamily="18" charset="0"/>
              </a:rPr>
              <a:t>Topic 8</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morphological structure of the generative organs of plants</a:t>
            </a:r>
            <a:endParaRPr lang="ru-RU"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13EFC1-5DF6-80D7-4E37-8DF563D5E68A}"/>
              </a:ext>
            </a:extLst>
          </p:cNvPr>
          <p:cNvSpPr txBox="1"/>
          <p:nvPr/>
        </p:nvSpPr>
        <p:spPr>
          <a:xfrm>
            <a:off x="2286000" y="188640"/>
            <a:ext cx="4572000" cy="1477328"/>
          </a:xfrm>
          <a:prstGeom prst="rect">
            <a:avLst/>
          </a:prstGeom>
          <a:noFill/>
        </p:spPr>
        <p:txBody>
          <a:bodyPr wrap="square">
            <a:spAutoFit/>
          </a:bodyPr>
          <a:lstStyle/>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al-Farabi Ka akh National University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Faculty of Biology and biotechnology</a:t>
            </a:r>
          </a:p>
          <a:p>
            <a:pPr algn="ctr">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Department of Biodiversity and Bioresources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7073" y="482628"/>
            <a:ext cx="7963785" cy="54490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4131" y="457708"/>
            <a:ext cx="3695827" cy="3303651"/>
          </a:xfrm>
          <a:prstGeom prst="rect">
            <a:avLst/>
          </a:prstGeom>
        </p:spPr>
      </p:pic>
      <p:sp>
        <p:nvSpPr>
          <p:cNvPr id="3" name="object 3"/>
          <p:cNvSpPr txBox="1"/>
          <p:nvPr/>
        </p:nvSpPr>
        <p:spPr>
          <a:xfrm>
            <a:off x="1493266" y="3959732"/>
            <a:ext cx="15195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fruit</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dog</a:t>
            </a:r>
            <a:r>
              <a:rPr sz="1800" spc="-5" dirty="0">
                <a:latin typeface="Calibri"/>
                <a:cs typeface="Calibri"/>
              </a:rPr>
              <a:t> </a:t>
            </a:r>
            <a:r>
              <a:rPr sz="1800" spc="-20" dirty="0">
                <a:latin typeface="Calibri"/>
                <a:cs typeface="Calibri"/>
              </a:rPr>
              <a:t>rose</a:t>
            </a:r>
            <a:endParaRPr sz="1800">
              <a:latin typeface="Calibri"/>
              <a:cs typeface="Calibri"/>
            </a:endParaRPr>
          </a:p>
        </p:txBody>
      </p:sp>
      <p:sp>
        <p:nvSpPr>
          <p:cNvPr id="4" name="object 4"/>
          <p:cNvSpPr txBox="1"/>
          <p:nvPr/>
        </p:nvSpPr>
        <p:spPr>
          <a:xfrm>
            <a:off x="256743" y="4465066"/>
            <a:ext cx="369697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The</a:t>
            </a:r>
            <a:r>
              <a:rPr sz="1800" spc="-50" dirty="0">
                <a:latin typeface="Calibri"/>
                <a:cs typeface="Calibri"/>
              </a:rPr>
              <a:t> </a:t>
            </a:r>
            <a:r>
              <a:rPr sz="1800" dirty="0">
                <a:latin typeface="Calibri"/>
                <a:cs typeface="Calibri"/>
              </a:rPr>
              <a:t>rose</a:t>
            </a:r>
            <a:r>
              <a:rPr sz="1800" spc="-35" dirty="0">
                <a:latin typeface="Calibri"/>
                <a:cs typeface="Calibri"/>
              </a:rPr>
              <a:t> </a:t>
            </a:r>
            <a:r>
              <a:rPr sz="1800" dirty="0">
                <a:latin typeface="Calibri"/>
                <a:cs typeface="Calibri"/>
              </a:rPr>
              <a:t>hip</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rosehip,</a:t>
            </a:r>
            <a:r>
              <a:rPr sz="1800" spc="-45" dirty="0">
                <a:latin typeface="Calibri"/>
                <a:cs typeface="Calibri"/>
              </a:rPr>
              <a:t> </a:t>
            </a:r>
            <a:r>
              <a:rPr sz="1800" dirty="0">
                <a:latin typeface="Calibri"/>
                <a:cs typeface="Calibri"/>
              </a:rPr>
              <a:t>also</a:t>
            </a:r>
            <a:r>
              <a:rPr sz="1800" spc="-30" dirty="0">
                <a:latin typeface="Calibri"/>
                <a:cs typeface="Calibri"/>
              </a:rPr>
              <a:t> </a:t>
            </a:r>
            <a:r>
              <a:rPr sz="1800" dirty="0">
                <a:latin typeface="Calibri"/>
                <a:cs typeface="Calibri"/>
              </a:rPr>
              <a:t>called</a:t>
            </a:r>
            <a:r>
              <a:rPr sz="1800" spc="-25" dirty="0">
                <a:latin typeface="Calibri"/>
                <a:cs typeface="Calibri"/>
              </a:rPr>
              <a:t> </a:t>
            </a:r>
            <a:r>
              <a:rPr sz="1800" spc="-20" dirty="0">
                <a:latin typeface="Calibri"/>
                <a:cs typeface="Calibri"/>
              </a:rPr>
              <a:t>rose </a:t>
            </a:r>
            <a:r>
              <a:rPr sz="1800" dirty="0">
                <a:latin typeface="Calibri"/>
                <a:cs typeface="Calibri"/>
              </a:rPr>
              <a:t>haw</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rose</a:t>
            </a:r>
            <a:r>
              <a:rPr sz="1800" spc="-30" dirty="0">
                <a:latin typeface="Calibri"/>
                <a:cs typeface="Calibri"/>
              </a:rPr>
              <a:t> </a:t>
            </a:r>
            <a:r>
              <a:rPr sz="1800" dirty="0">
                <a:latin typeface="Calibri"/>
                <a:cs typeface="Calibri"/>
              </a:rPr>
              <a:t>hep,</a:t>
            </a:r>
            <a:r>
              <a:rPr sz="1800" spc="-2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accessory</a:t>
            </a:r>
            <a:r>
              <a:rPr sz="1800" spc="-45" dirty="0">
                <a:latin typeface="Calibri"/>
                <a:cs typeface="Calibri"/>
              </a:rPr>
              <a:t> </a:t>
            </a:r>
            <a:r>
              <a:rPr sz="1800" spc="-10" dirty="0">
                <a:latin typeface="Calibri"/>
                <a:cs typeface="Calibri"/>
              </a:rPr>
              <a:t>fruit </a:t>
            </a:r>
            <a:r>
              <a:rPr sz="1800" dirty="0">
                <a:latin typeface="Calibri"/>
                <a:cs typeface="Calibri"/>
              </a:rPr>
              <a:t>of</a:t>
            </a:r>
            <a:r>
              <a:rPr sz="1800" spc="-4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rose</a:t>
            </a:r>
            <a:r>
              <a:rPr sz="1800" spc="-35" dirty="0">
                <a:latin typeface="Calibri"/>
                <a:cs typeface="Calibri"/>
              </a:rPr>
              <a:t> </a:t>
            </a:r>
            <a:r>
              <a:rPr sz="1800" spc="-20" dirty="0">
                <a:latin typeface="Calibri"/>
                <a:cs typeface="Calibri"/>
              </a:rPr>
              <a:t>plant</a:t>
            </a:r>
            <a:endParaRPr sz="1800">
              <a:latin typeface="Calibri"/>
              <a:cs typeface="Calibri"/>
            </a:endParaRPr>
          </a:p>
        </p:txBody>
      </p:sp>
      <p:pic>
        <p:nvPicPr>
          <p:cNvPr id="5" name="object 5"/>
          <p:cNvPicPr/>
          <p:nvPr/>
        </p:nvPicPr>
        <p:blipFill>
          <a:blip r:embed="rId3" cstate="print"/>
          <a:stretch>
            <a:fillRect/>
          </a:stretch>
        </p:blipFill>
        <p:spPr>
          <a:xfrm>
            <a:off x="5940171" y="269240"/>
            <a:ext cx="2575941" cy="3671951"/>
          </a:xfrm>
          <a:prstGeom prst="rect">
            <a:avLst/>
          </a:prstGeom>
        </p:spPr>
      </p:pic>
      <p:sp>
        <p:nvSpPr>
          <p:cNvPr id="6" name="object 6"/>
          <p:cNvSpPr txBox="1"/>
          <p:nvPr/>
        </p:nvSpPr>
        <p:spPr>
          <a:xfrm>
            <a:off x="4723638" y="4129785"/>
            <a:ext cx="3370579"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The</a:t>
            </a:r>
            <a:r>
              <a:rPr sz="1800" spc="114" dirty="0">
                <a:latin typeface="Calibri"/>
                <a:cs typeface="Calibri"/>
              </a:rPr>
              <a:t>  </a:t>
            </a:r>
            <a:r>
              <a:rPr sz="1800" dirty="0">
                <a:latin typeface="Calibri"/>
                <a:cs typeface="Calibri"/>
              </a:rPr>
              <a:t>tulip's</a:t>
            </a:r>
            <a:r>
              <a:rPr sz="1800" spc="120" dirty="0">
                <a:latin typeface="Calibri"/>
                <a:cs typeface="Calibri"/>
              </a:rPr>
              <a:t>  </a:t>
            </a:r>
            <a:r>
              <a:rPr sz="1800" dirty="0">
                <a:latin typeface="Calibri"/>
                <a:cs typeface="Calibri"/>
              </a:rPr>
              <a:t>fruit</a:t>
            </a:r>
            <a:r>
              <a:rPr sz="1800" spc="110" dirty="0">
                <a:latin typeface="Calibri"/>
                <a:cs typeface="Calibri"/>
              </a:rPr>
              <a:t>  </a:t>
            </a:r>
            <a:r>
              <a:rPr sz="1800" dirty="0">
                <a:latin typeface="Calibri"/>
                <a:cs typeface="Calibri"/>
              </a:rPr>
              <a:t>is</a:t>
            </a:r>
            <a:r>
              <a:rPr sz="1800" spc="120" dirty="0">
                <a:latin typeface="Calibri"/>
                <a:cs typeface="Calibri"/>
              </a:rPr>
              <a:t>  </a:t>
            </a:r>
            <a:r>
              <a:rPr sz="1800" dirty="0">
                <a:latin typeface="Calibri"/>
                <a:cs typeface="Calibri"/>
              </a:rPr>
              <a:t>a</a:t>
            </a:r>
            <a:r>
              <a:rPr sz="1800" spc="114" dirty="0">
                <a:latin typeface="Calibri"/>
                <a:cs typeface="Calibri"/>
              </a:rPr>
              <a:t>  </a:t>
            </a:r>
            <a:r>
              <a:rPr sz="1800" dirty="0">
                <a:latin typeface="Calibri"/>
                <a:cs typeface="Calibri"/>
              </a:rPr>
              <a:t>globose</a:t>
            </a:r>
            <a:r>
              <a:rPr sz="1800" spc="120" dirty="0">
                <a:latin typeface="Calibri"/>
                <a:cs typeface="Calibri"/>
              </a:rPr>
              <a:t>  </a:t>
            </a:r>
            <a:r>
              <a:rPr sz="1800" spc="-25" dirty="0">
                <a:latin typeface="Calibri"/>
                <a:cs typeface="Calibri"/>
              </a:rPr>
              <a:t>or </a:t>
            </a:r>
            <a:r>
              <a:rPr sz="1800" dirty="0">
                <a:latin typeface="Calibri"/>
                <a:cs typeface="Calibri"/>
              </a:rPr>
              <a:t>capsule</a:t>
            </a:r>
            <a:r>
              <a:rPr sz="1800" spc="125" dirty="0">
                <a:latin typeface="Calibri"/>
                <a:cs typeface="Calibri"/>
              </a:rPr>
              <a:t>  </a:t>
            </a:r>
            <a:r>
              <a:rPr sz="1800" dirty="0">
                <a:latin typeface="Calibri"/>
                <a:cs typeface="Calibri"/>
              </a:rPr>
              <a:t>with</a:t>
            </a:r>
            <a:r>
              <a:rPr sz="1800" spc="120" dirty="0">
                <a:latin typeface="Calibri"/>
                <a:cs typeface="Calibri"/>
              </a:rPr>
              <a:t>  </a:t>
            </a:r>
            <a:r>
              <a:rPr sz="1800" dirty="0">
                <a:latin typeface="Calibri"/>
                <a:cs typeface="Calibri"/>
              </a:rPr>
              <a:t>a</a:t>
            </a:r>
            <a:r>
              <a:rPr sz="1800" spc="130" dirty="0">
                <a:latin typeface="Calibri"/>
                <a:cs typeface="Calibri"/>
              </a:rPr>
              <a:t>  </a:t>
            </a:r>
            <a:r>
              <a:rPr sz="1800" dirty="0">
                <a:latin typeface="Calibri"/>
                <a:cs typeface="Calibri"/>
              </a:rPr>
              <a:t>leathery</a:t>
            </a:r>
            <a:r>
              <a:rPr sz="1800" spc="125" dirty="0">
                <a:latin typeface="Calibri"/>
                <a:cs typeface="Calibri"/>
              </a:rPr>
              <a:t>  </a:t>
            </a:r>
            <a:r>
              <a:rPr sz="1800" spc="-10" dirty="0">
                <a:latin typeface="Calibri"/>
                <a:cs typeface="Calibri"/>
              </a:rPr>
              <a:t>covering </a:t>
            </a:r>
            <a:r>
              <a:rPr sz="1800" dirty="0">
                <a:latin typeface="Calibri"/>
                <a:cs typeface="Calibri"/>
              </a:rPr>
              <a:t>ellipsoid</a:t>
            </a:r>
            <a:r>
              <a:rPr sz="1800" spc="345" dirty="0">
                <a:latin typeface="Calibri"/>
                <a:cs typeface="Calibri"/>
              </a:rPr>
              <a:t>  </a:t>
            </a:r>
            <a:r>
              <a:rPr sz="1800" dirty="0">
                <a:latin typeface="Calibri"/>
                <a:cs typeface="Calibri"/>
              </a:rPr>
              <a:t>to</a:t>
            </a:r>
            <a:r>
              <a:rPr sz="1800" spc="340" dirty="0">
                <a:latin typeface="Calibri"/>
                <a:cs typeface="Calibri"/>
              </a:rPr>
              <a:t>  </a:t>
            </a:r>
            <a:r>
              <a:rPr sz="1800" dirty="0">
                <a:latin typeface="Calibri"/>
                <a:cs typeface="Calibri"/>
              </a:rPr>
              <a:t>globe</a:t>
            </a:r>
            <a:r>
              <a:rPr sz="1800" spc="340" dirty="0">
                <a:latin typeface="Calibri"/>
                <a:cs typeface="Calibri"/>
              </a:rPr>
              <a:t>  </a:t>
            </a:r>
            <a:r>
              <a:rPr sz="1800" dirty="0">
                <a:latin typeface="Calibri"/>
                <a:cs typeface="Calibri"/>
              </a:rPr>
              <a:t>shape.</a:t>
            </a:r>
            <a:r>
              <a:rPr sz="1800" spc="340" dirty="0">
                <a:latin typeface="Calibri"/>
                <a:cs typeface="Calibri"/>
              </a:rPr>
              <a:t>  </a:t>
            </a:r>
            <a:r>
              <a:rPr sz="1800" spc="-20" dirty="0">
                <a:latin typeface="Calibri"/>
                <a:cs typeface="Calibri"/>
              </a:rPr>
              <a:t>Each</a:t>
            </a:r>
            <a:endParaRPr sz="1800">
              <a:latin typeface="Calibri"/>
              <a:cs typeface="Calibri"/>
            </a:endParaRPr>
          </a:p>
        </p:txBody>
      </p:sp>
      <p:sp>
        <p:nvSpPr>
          <p:cNvPr id="7" name="object 7"/>
          <p:cNvSpPr txBox="1"/>
          <p:nvPr/>
        </p:nvSpPr>
        <p:spPr>
          <a:xfrm>
            <a:off x="8157718" y="4129785"/>
            <a:ext cx="800100" cy="848360"/>
          </a:xfrm>
          <a:prstGeom prst="rect">
            <a:avLst/>
          </a:prstGeom>
        </p:spPr>
        <p:txBody>
          <a:bodyPr vert="horz" wrap="square" lIns="0" tIns="12700" rIns="0" bIns="0" rtlCol="0">
            <a:spAutoFit/>
          </a:bodyPr>
          <a:lstStyle/>
          <a:p>
            <a:pPr marL="64135" marR="5080" indent="-52069" algn="just">
              <a:lnSpc>
                <a:spcPct val="100000"/>
              </a:lnSpc>
              <a:spcBef>
                <a:spcPts val="100"/>
              </a:spcBef>
            </a:pPr>
            <a:r>
              <a:rPr sz="1800" spc="-10" dirty="0">
                <a:latin typeface="Calibri"/>
                <a:cs typeface="Calibri"/>
              </a:rPr>
              <a:t>ellipsoid </a:t>
            </a:r>
            <a:r>
              <a:rPr sz="1800" dirty="0">
                <a:latin typeface="Calibri"/>
                <a:cs typeface="Calibri"/>
              </a:rPr>
              <a:t>and</a:t>
            </a:r>
            <a:r>
              <a:rPr sz="1800" spc="135" dirty="0">
                <a:latin typeface="Calibri"/>
                <a:cs typeface="Calibri"/>
              </a:rPr>
              <a:t>  </a:t>
            </a:r>
            <a:r>
              <a:rPr sz="1800" spc="-25" dirty="0">
                <a:latin typeface="Calibri"/>
                <a:cs typeface="Calibri"/>
              </a:rPr>
              <a:t>an </a:t>
            </a:r>
            <a:r>
              <a:rPr sz="1800" spc="-10" dirty="0">
                <a:latin typeface="Calibri"/>
                <a:cs typeface="Calibri"/>
              </a:rPr>
              <a:t>capsule</a:t>
            </a:r>
            <a:endParaRPr sz="1800">
              <a:latin typeface="Calibri"/>
              <a:cs typeface="Calibri"/>
            </a:endParaRPr>
          </a:p>
        </p:txBody>
      </p:sp>
      <p:sp>
        <p:nvSpPr>
          <p:cNvPr id="8" name="object 8"/>
          <p:cNvSpPr txBox="1"/>
          <p:nvPr/>
        </p:nvSpPr>
        <p:spPr>
          <a:xfrm>
            <a:off x="4723638" y="4953127"/>
            <a:ext cx="423481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contains</a:t>
            </a:r>
            <a:r>
              <a:rPr sz="1800" spc="25" dirty="0">
                <a:latin typeface="Calibri"/>
                <a:cs typeface="Calibri"/>
              </a:rPr>
              <a:t> </a:t>
            </a:r>
            <a:r>
              <a:rPr sz="1800" dirty="0">
                <a:latin typeface="Calibri"/>
                <a:cs typeface="Calibri"/>
              </a:rPr>
              <a:t>numerous</a:t>
            </a:r>
            <a:r>
              <a:rPr sz="1800" spc="30" dirty="0">
                <a:latin typeface="Calibri"/>
                <a:cs typeface="Calibri"/>
              </a:rPr>
              <a:t> </a:t>
            </a:r>
            <a:r>
              <a:rPr sz="1800" dirty="0">
                <a:latin typeface="Calibri"/>
                <a:cs typeface="Calibri"/>
              </a:rPr>
              <a:t>flat,</a:t>
            </a:r>
            <a:r>
              <a:rPr sz="1800" spc="25" dirty="0">
                <a:latin typeface="Calibri"/>
                <a:cs typeface="Calibri"/>
              </a:rPr>
              <a:t> </a:t>
            </a:r>
            <a:r>
              <a:rPr sz="1800" spc="-10" dirty="0">
                <a:latin typeface="Calibri"/>
                <a:cs typeface="Calibri"/>
              </a:rPr>
              <a:t>disc-</a:t>
            </a:r>
            <a:r>
              <a:rPr sz="1800" dirty="0">
                <a:latin typeface="Calibri"/>
                <a:cs typeface="Calibri"/>
              </a:rPr>
              <a:t>shaped</a:t>
            </a:r>
            <a:r>
              <a:rPr sz="1800" spc="35" dirty="0">
                <a:latin typeface="Calibri"/>
                <a:cs typeface="Calibri"/>
              </a:rPr>
              <a:t> </a:t>
            </a:r>
            <a:r>
              <a:rPr sz="1800" dirty="0">
                <a:latin typeface="Calibri"/>
                <a:cs typeface="Calibri"/>
              </a:rPr>
              <a:t>seeds</a:t>
            </a:r>
            <a:r>
              <a:rPr sz="1800" spc="40" dirty="0">
                <a:latin typeface="Calibri"/>
                <a:cs typeface="Calibri"/>
              </a:rPr>
              <a:t> </a:t>
            </a:r>
            <a:r>
              <a:rPr sz="1800" spc="-25" dirty="0">
                <a:latin typeface="Calibri"/>
                <a:cs typeface="Calibri"/>
              </a:rPr>
              <a:t>in </a:t>
            </a:r>
            <a:r>
              <a:rPr sz="1800" dirty="0">
                <a:latin typeface="Calibri"/>
                <a:cs typeface="Calibri"/>
              </a:rPr>
              <a:t>two</a:t>
            </a:r>
            <a:r>
              <a:rPr sz="1800" spc="-60" dirty="0">
                <a:latin typeface="Calibri"/>
                <a:cs typeface="Calibri"/>
              </a:rPr>
              <a:t> </a:t>
            </a:r>
            <a:r>
              <a:rPr sz="1800" dirty="0">
                <a:latin typeface="Calibri"/>
                <a:cs typeface="Calibri"/>
              </a:rPr>
              <a:t>rows</a:t>
            </a:r>
            <a:r>
              <a:rPr sz="1800" spc="-45" dirty="0">
                <a:latin typeface="Calibri"/>
                <a:cs typeface="Calibri"/>
              </a:rPr>
              <a:t> </a:t>
            </a:r>
            <a:r>
              <a:rPr sz="1800" dirty="0">
                <a:latin typeface="Calibri"/>
                <a:cs typeface="Calibri"/>
              </a:rPr>
              <a:t>per</a:t>
            </a:r>
            <a:r>
              <a:rPr sz="1800" spc="-40" dirty="0">
                <a:latin typeface="Calibri"/>
                <a:cs typeface="Calibri"/>
              </a:rPr>
              <a:t> </a:t>
            </a:r>
            <a:r>
              <a:rPr sz="1800" spc="-10" dirty="0">
                <a:latin typeface="Calibri"/>
                <a:cs typeface="Calibri"/>
              </a:rPr>
              <a:t>chamber</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3330" y="30734"/>
            <a:ext cx="2570280" cy="2051938"/>
          </a:xfrm>
          <a:prstGeom prst="rect">
            <a:avLst/>
          </a:prstGeom>
        </p:spPr>
      </p:pic>
      <p:sp>
        <p:nvSpPr>
          <p:cNvPr id="3" name="object 3"/>
          <p:cNvSpPr txBox="1">
            <a:spLocks noGrp="1"/>
          </p:cNvSpPr>
          <p:nvPr>
            <p:ph type="title"/>
          </p:nvPr>
        </p:nvSpPr>
        <p:spPr>
          <a:xfrm>
            <a:off x="217728" y="2223008"/>
            <a:ext cx="2906395" cy="574675"/>
          </a:xfrm>
          <a:prstGeom prst="rect">
            <a:avLst/>
          </a:prstGeom>
        </p:spPr>
        <p:txBody>
          <a:bodyPr vert="horz" wrap="square" lIns="0" tIns="12700" rIns="0" bIns="0" rtlCol="0">
            <a:spAutoFit/>
          </a:bodyPr>
          <a:lstStyle/>
          <a:p>
            <a:pPr marL="12700" marR="5080">
              <a:lnSpc>
                <a:spcPct val="100000"/>
              </a:lnSpc>
              <a:spcBef>
                <a:spcPts val="100"/>
              </a:spcBef>
            </a:pPr>
            <a:r>
              <a:rPr sz="1800" b="0" dirty="0">
                <a:latin typeface="Calibri"/>
                <a:cs typeface="Calibri"/>
              </a:rPr>
              <a:t>Small,</a:t>
            </a:r>
            <a:r>
              <a:rPr sz="1800" b="0" spc="-45" dirty="0">
                <a:latin typeface="Calibri"/>
                <a:cs typeface="Calibri"/>
              </a:rPr>
              <a:t> </a:t>
            </a:r>
            <a:r>
              <a:rPr sz="1800" b="0" dirty="0">
                <a:latin typeface="Calibri"/>
                <a:cs typeface="Calibri"/>
              </a:rPr>
              <a:t>winged</a:t>
            </a:r>
            <a:r>
              <a:rPr sz="1800" b="0" spc="-25" dirty="0">
                <a:latin typeface="Calibri"/>
                <a:cs typeface="Calibri"/>
              </a:rPr>
              <a:t> </a:t>
            </a:r>
            <a:r>
              <a:rPr sz="1800" b="0" dirty="0">
                <a:latin typeface="Calibri"/>
                <a:cs typeface="Calibri"/>
              </a:rPr>
              <a:t>a</a:t>
            </a:r>
            <a:r>
              <a:rPr sz="1800" b="0" spc="-40" dirty="0">
                <a:latin typeface="Calibri"/>
                <a:cs typeface="Calibri"/>
              </a:rPr>
              <a:t> </a:t>
            </a:r>
            <a:r>
              <a:rPr sz="1800" b="0" dirty="0">
                <a:latin typeface="Calibri"/>
                <a:cs typeface="Calibri"/>
              </a:rPr>
              <a:t>double</a:t>
            </a:r>
            <a:r>
              <a:rPr sz="1800" b="0" spc="-15" dirty="0">
                <a:latin typeface="Calibri"/>
                <a:cs typeface="Calibri"/>
              </a:rPr>
              <a:t> </a:t>
            </a:r>
            <a:r>
              <a:rPr sz="1800" b="0" spc="-10" dirty="0">
                <a:latin typeface="Calibri"/>
                <a:cs typeface="Calibri"/>
              </a:rPr>
              <a:t>samara </a:t>
            </a:r>
            <a:r>
              <a:rPr sz="1800" b="0" dirty="0">
                <a:latin typeface="Calibri"/>
                <a:cs typeface="Calibri"/>
              </a:rPr>
              <a:t>of</a:t>
            </a:r>
            <a:r>
              <a:rPr sz="1800" b="0" spc="-40" dirty="0">
                <a:latin typeface="Calibri"/>
                <a:cs typeface="Calibri"/>
              </a:rPr>
              <a:t> </a:t>
            </a:r>
            <a:r>
              <a:rPr sz="1800" b="0" spc="-10" dirty="0">
                <a:latin typeface="Calibri"/>
                <a:cs typeface="Calibri"/>
              </a:rPr>
              <a:t>maple</a:t>
            </a:r>
            <a:endParaRPr sz="1800">
              <a:latin typeface="Calibri"/>
              <a:cs typeface="Calibri"/>
            </a:endParaRPr>
          </a:p>
        </p:txBody>
      </p:sp>
      <p:sp>
        <p:nvSpPr>
          <p:cNvPr id="4" name="object 4"/>
          <p:cNvSpPr txBox="1"/>
          <p:nvPr/>
        </p:nvSpPr>
        <p:spPr>
          <a:xfrm>
            <a:off x="217728" y="5464250"/>
            <a:ext cx="436562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Acorn</a:t>
            </a:r>
            <a:r>
              <a:rPr sz="1800" spc="-3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oak</a:t>
            </a:r>
            <a:r>
              <a:rPr sz="1800" spc="-25" dirty="0">
                <a:latin typeface="Calibri"/>
                <a:cs typeface="Calibri"/>
              </a:rPr>
              <a:t> </a:t>
            </a:r>
            <a:r>
              <a:rPr sz="1800" dirty="0">
                <a:latin typeface="Calibri"/>
                <a:cs typeface="Calibri"/>
              </a:rPr>
              <a:t>(</a:t>
            </a:r>
            <a:r>
              <a:rPr sz="1800" b="1" dirty="0">
                <a:latin typeface="Calibri"/>
                <a:cs typeface="Calibri"/>
              </a:rPr>
              <a:t>Quercus</a:t>
            </a:r>
            <a:r>
              <a:rPr sz="1800" dirty="0">
                <a:latin typeface="Calibri"/>
                <a:cs typeface="Calibri"/>
              </a:rPr>
              <a:t>):</a:t>
            </a:r>
            <a:r>
              <a:rPr sz="1800" spc="-4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actual</a:t>
            </a:r>
            <a:r>
              <a:rPr sz="1800" spc="-15" dirty="0">
                <a:latin typeface="Calibri"/>
                <a:cs typeface="Calibri"/>
              </a:rPr>
              <a:t> </a:t>
            </a:r>
            <a:r>
              <a:rPr sz="1800" dirty="0">
                <a:latin typeface="Calibri"/>
                <a:cs typeface="Calibri"/>
              </a:rPr>
              <a:t>nut</a:t>
            </a:r>
            <a:r>
              <a:rPr sz="1800" spc="-20" dirty="0">
                <a:latin typeface="Calibri"/>
                <a:cs typeface="Calibri"/>
              </a:rPr>
              <a:t> </a:t>
            </a:r>
            <a:r>
              <a:rPr sz="1800" dirty="0">
                <a:latin typeface="Calibri"/>
                <a:cs typeface="Calibri"/>
              </a:rPr>
              <a:t>sits</a:t>
            </a:r>
            <a:r>
              <a:rPr sz="1800" spc="-40" dirty="0">
                <a:latin typeface="Calibri"/>
                <a:cs typeface="Calibri"/>
              </a:rPr>
              <a:t> </a:t>
            </a:r>
            <a:r>
              <a:rPr sz="1800" dirty="0">
                <a:latin typeface="Calibri"/>
                <a:cs typeface="Calibri"/>
              </a:rPr>
              <a:t>in</a:t>
            </a:r>
            <a:r>
              <a:rPr sz="1800" spc="-15" dirty="0">
                <a:latin typeface="Calibri"/>
                <a:cs typeface="Calibri"/>
              </a:rPr>
              <a:t> </a:t>
            </a:r>
            <a:r>
              <a:rPr sz="1800" spc="-50" dirty="0">
                <a:latin typeface="Calibri"/>
                <a:cs typeface="Calibri"/>
              </a:rPr>
              <a:t>a </a:t>
            </a:r>
            <a:r>
              <a:rPr sz="1800" spc="-10" dirty="0">
                <a:latin typeface="Calibri"/>
                <a:cs typeface="Calibri"/>
              </a:rPr>
              <a:t>cup-</a:t>
            </a:r>
            <a:r>
              <a:rPr sz="1800" dirty="0">
                <a:latin typeface="Calibri"/>
                <a:cs typeface="Calibri"/>
              </a:rPr>
              <a:t>shaped</a:t>
            </a:r>
            <a:r>
              <a:rPr sz="1800" spc="-45" dirty="0">
                <a:latin typeface="Calibri"/>
                <a:cs typeface="Calibri"/>
              </a:rPr>
              <a:t> </a:t>
            </a:r>
            <a:r>
              <a:rPr sz="1800" spc="-10" dirty="0">
                <a:latin typeface="Calibri"/>
                <a:cs typeface="Calibri"/>
              </a:rPr>
              <a:t>involucre</a:t>
            </a:r>
            <a:r>
              <a:rPr sz="1800" spc="-30"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imbricate (overlapping)</a:t>
            </a:r>
            <a:r>
              <a:rPr sz="1800" dirty="0">
                <a:latin typeface="Calibri"/>
                <a:cs typeface="Calibri"/>
              </a:rPr>
              <a:t> </a:t>
            </a:r>
            <a:r>
              <a:rPr sz="1800" spc="-10" dirty="0">
                <a:latin typeface="Calibri"/>
                <a:cs typeface="Calibri"/>
              </a:rPr>
              <a:t>scales.</a:t>
            </a:r>
            <a:endParaRPr sz="1800">
              <a:latin typeface="Calibri"/>
              <a:cs typeface="Calibri"/>
            </a:endParaRPr>
          </a:p>
        </p:txBody>
      </p:sp>
      <p:pic>
        <p:nvPicPr>
          <p:cNvPr id="5" name="object 5"/>
          <p:cNvPicPr/>
          <p:nvPr/>
        </p:nvPicPr>
        <p:blipFill>
          <a:blip r:embed="rId3" cstate="print"/>
          <a:stretch>
            <a:fillRect/>
          </a:stretch>
        </p:blipFill>
        <p:spPr>
          <a:xfrm>
            <a:off x="5292090" y="301497"/>
            <a:ext cx="3207004" cy="2088006"/>
          </a:xfrm>
          <a:prstGeom prst="rect">
            <a:avLst/>
          </a:prstGeom>
        </p:spPr>
      </p:pic>
      <p:sp>
        <p:nvSpPr>
          <p:cNvPr id="6" name="object 6"/>
          <p:cNvSpPr txBox="1"/>
          <p:nvPr/>
        </p:nvSpPr>
        <p:spPr>
          <a:xfrm>
            <a:off x="5478526" y="2607309"/>
            <a:ext cx="285051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Henbane,</a:t>
            </a:r>
            <a:r>
              <a:rPr sz="1800" spc="-70" dirty="0">
                <a:latin typeface="Calibri"/>
                <a:cs typeface="Calibri"/>
              </a:rPr>
              <a:t> </a:t>
            </a:r>
            <a:r>
              <a:rPr sz="1800" dirty="0">
                <a:latin typeface="Calibri"/>
                <a:cs typeface="Calibri"/>
              </a:rPr>
              <a:t>(</a:t>
            </a:r>
            <a:r>
              <a:rPr sz="1800" i="1" dirty="0">
                <a:latin typeface="Calibri"/>
                <a:cs typeface="Calibri"/>
              </a:rPr>
              <a:t>Hyoscyamus</a:t>
            </a:r>
            <a:r>
              <a:rPr sz="1800" i="1" spc="-60" dirty="0">
                <a:latin typeface="Calibri"/>
                <a:cs typeface="Calibri"/>
              </a:rPr>
              <a:t> </a:t>
            </a:r>
            <a:r>
              <a:rPr sz="1800" i="1" spc="-10" dirty="0">
                <a:latin typeface="Calibri"/>
                <a:cs typeface="Calibri"/>
              </a:rPr>
              <a:t>niger</a:t>
            </a:r>
            <a:r>
              <a:rPr sz="1800" spc="-10" dirty="0">
                <a:latin typeface="Calibri"/>
                <a:cs typeface="Calibri"/>
              </a:rPr>
              <a:t>), </a:t>
            </a:r>
            <a:r>
              <a:rPr sz="1800" dirty="0">
                <a:latin typeface="Calibri"/>
                <a:cs typeface="Calibri"/>
              </a:rPr>
              <a:t>Capsule,</a:t>
            </a:r>
            <a:r>
              <a:rPr sz="1800" spc="-35" dirty="0">
                <a:latin typeface="Calibri"/>
                <a:cs typeface="Calibri"/>
              </a:rPr>
              <a:t> </a:t>
            </a:r>
            <a:r>
              <a:rPr sz="1800" dirty="0">
                <a:latin typeface="Calibri"/>
                <a:cs typeface="Calibri"/>
              </a:rPr>
              <a:t>dry</a:t>
            </a:r>
            <a:r>
              <a:rPr sz="1800" spc="-35" dirty="0">
                <a:latin typeface="Calibri"/>
                <a:cs typeface="Calibri"/>
              </a:rPr>
              <a:t> </a:t>
            </a:r>
            <a:r>
              <a:rPr sz="1800" dirty="0">
                <a:latin typeface="Calibri"/>
                <a:cs typeface="Calibri"/>
              </a:rPr>
              <a:t>fruit</a:t>
            </a:r>
            <a:r>
              <a:rPr sz="1800" spc="-20" dirty="0">
                <a:latin typeface="Calibri"/>
                <a:cs typeface="Calibri"/>
              </a:rPr>
              <a:t> </a:t>
            </a:r>
            <a:r>
              <a:rPr sz="1800" dirty="0">
                <a:latin typeface="Calibri"/>
                <a:cs typeface="Calibri"/>
              </a:rPr>
              <a:t>that</a:t>
            </a:r>
            <a:r>
              <a:rPr sz="1800" spc="-40" dirty="0">
                <a:latin typeface="Calibri"/>
                <a:cs typeface="Calibri"/>
              </a:rPr>
              <a:t> </a:t>
            </a:r>
            <a:r>
              <a:rPr sz="1800" spc="-10" dirty="0">
                <a:latin typeface="Calibri"/>
                <a:cs typeface="Calibri"/>
              </a:rPr>
              <a:t>opens </a:t>
            </a:r>
            <a:r>
              <a:rPr sz="1800" dirty="0">
                <a:latin typeface="Calibri"/>
                <a:cs typeface="Calibri"/>
              </a:rPr>
              <a:t>when</a:t>
            </a:r>
            <a:r>
              <a:rPr sz="1800" spc="-60" dirty="0">
                <a:latin typeface="Calibri"/>
                <a:cs typeface="Calibri"/>
              </a:rPr>
              <a:t> </a:t>
            </a:r>
            <a:r>
              <a:rPr sz="1800" spc="-10" dirty="0">
                <a:latin typeface="Calibri"/>
                <a:cs typeface="Calibri"/>
              </a:rPr>
              <a:t>ripe.</a:t>
            </a:r>
            <a:endParaRPr sz="1800">
              <a:latin typeface="Calibri"/>
              <a:cs typeface="Calibri"/>
            </a:endParaRPr>
          </a:p>
        </p:txBody>
      </p:sp>
      <p:pic>
        <p:nvPicPr>
          <p:cNvPr id="7" name="object 7"/>
          <p:cNvPicPr/>
          <p:nvPr/>
        </p:nvPicPr>
        <p:blipFill>
          <a:blip r:embed="rId4" cstate="print"/>
          <a:stretch>
            <a:fillRect/>
          </a:stretch>
        </p:blipFill>
        <p:spPr>
          <a:xfrm>
            <a:off x="522452" y="3188080"/>
            <a:ext cx="2962401" cy="2123948"/>
          </a:xfrm>
          <a:prstGeom prst="rect">
            <a:avLst/>
          </a:prstGeom>
        </p:spPr>
      </p:pic>
      <p:pic>
        <p:nvPicPr>
          <p:cNvPr id="8" name="object 8"/>
          <p:cNvPicPr/>
          <p:nvPr/>
        </p:nvPicPr>
        <p:blipFill>
          <a:blip r:embed="rId5" cstate="print"/>
          <a:stretch>
            <a:fillRect/>
          </a:stretch>
        </p:blipFill>
        <p:spPr>
          <a:xfrm>
            <a:off x="5539485" y="3706545"/>
            <a:ext cx="3358007" cy="2195957"/>
          </a:xfrm>
          <a:prstGeom prst="rect">
            <a:avLst/>
          </a:prstGeom>
        </p:spPr>
      </p:pic>
      <p:sp>
        <p:nvSpPr>
          <p:cNvPr id="9" name="object 9"/>
          <p:cNvSpPr txBox="1"/>
          <p:nvPr/>
        </p:nvSpPr>
        <p:spPr>
          <a:xfrm>
            <a:off x="6218301" y="6094577"/>
            <a:ext cx="1365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Pome</a:t>
            </a:r>
            <a:r>
              <a:rPr sz="1800" spc="-55" dirty="0">
                <a:latin typeface="Calibri"/>
                <a:cs typeface="Calibri"/>
              </a:rPr>
              <a:t> </a:t>
            </a:r>
            <a:r>
              <a:rPr sz="1800" dirty="0">
                <a:latin typeface="Calibri"/>
                <a:cs typeface="Calibri"/>
              </a:rPr>
              <a:t>of</a:t>
            </a:r>
            <a:r>
              <a:rPr sz="1800" spc="-40" dirty="0">
                <a:latin typeface="Calibri"/>
                <a:cs typeface="Calibri"/>
              </a:rPr>
              <a:t> </a:t>
            </a:r>
            <a:r>
              <a:rPr sz="1800" spc="-20" dirty="0">
                <a:latin typeface="Calibri"/>
                <a:cs typeface="Calibri"/>
              </a:rPr>
              <a:t>apple</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586" y="289529"/>
            <a:ext cx="4864795" cy="2711065"/>
          </a:xfrm>
          <a:prstGeom prst="rect">
            <a:avLst/>
          </a:prstGeom>
        </p:spPr>
      </p:pic>
      <p:sp>
        <p:nvSpPr>
          <p:cNvPr id="3" name="object 3"/>
          <p:cNvSpPr txBox="1"/>
          <p:nvPr/>
        </p:nvSpPr>
        <p:spPr>
          <a:xfrm>
            <a:off x="330200" y="2955798"/>
            <a:ext cx="8484235" cy="3333115"/>
          </a:xfrm>
          <a:prstGeom prst="rect">
            <a:avLst/>
          </a:prstGeom>
        </p:spPr>
        <p:txBody>
          <a:bodyPr vert="horz" wrap="square" lIns="0" tIns="157480" rIns="0" bIns="0" rtlCol="0">
            <a:spAutoFit/>
          </a:bodyPr>
          <a:lstStyle/>
          <a:p>
            <a:pPr marL="1525270">
              <a:lnSpc>
                <a:spcPct val="100000"/>
              </a:lnSpc>
              <a:spcBef>
                <a:spcPts val="1240"/>
              </a:spcBef>
            </a:pPr>
            <a:r>
              <a:rPr sz="1800" dirty="0">
                <a:latin typeface="Calibri"/>
                <a:cs typeface="Calibri"/>
              </a:rPr>
              <a:t>Citrus</a:t>
            </a:r>
            <a:r>
              <a:rPr sz="1800" spc="-25" dirty="0">
                <a:latin typeface="Calibri"/>
                <a:cs typeface="Calibri"/>
              </a:rPr>
              <a:t> </a:t>
            </a:r>
            <a:r>
              <a:rPr sz="1800" spc="-10" dirty="0">
                <a:latin typeface="Calibri"/>
                <a:cs typeface="Calibri"/>
              </a:rPr>
              <a:t>fruits</a:t>
            </a:r>
            <a:endParaRPr sz="1800">
              <a:latin typeface="Calibri"/>
              <a:cs typeface="Calibri"/>
            </a:endParaRPr>
          </a:p>
          <a:p>
            <a:pPr marL="12700" marR="5080" algn="just">
              <a:lnSpc>
                <a:spcPct val="100000"/>
              </a:lnSpc>
              <a:spcBef>
                <a:spcPts val="1140"/>
              </a:spcBef>
            </a:pPr>
            <a:r>
              <a:rPr sz="1800" b="1" dirty="0">
                <a:latin typeface="Calibri"/>
                <a:cs typeface="Calibri"/>
              </a:rPr>
              <a:t>Albedo:</a:t>
            </a:r>
            <a:r>
              <a:rPr sz="1800" b="1" spc="225" dirty="0">
                <a:latin typeface="Calibri"/>
                <a:cs typeface="Calibri"/>
              </a:rPr>
              <a:t> </a:t>
            </a:r>
            <a:r>
              <a:rPr sz="1800" dirty="0">
                <a:latin typeface="Calibri"/>
                <a:cs typeface="Calibri"/>
              </a:rPr>
              <a:t>Inner</a:t>
            </a:r>
            <a:r>
              <a:rPr sz="1800" spc="229" dirty="0">
                <a:latin typeface="Calibri"/>
                <a:cs typeface="Calibri"/>
              </a:rPr>
              <a:t> </a:t>
            </a:r>
            <a:r>
              <a:rPr sz="1800" dirty="0">
                <a:latin typeface="Calibri"/>
                <a:cs typeface="Calibri"/>
              </a:rPr>
              <a:t>and</a:t>
            </a:r>
            <a:r>
              <a:rPr sz="1800" spc="240" dirty="0">
                <a:latin typeface="Calibri"/>
                <a:cs typeface="Calibri"/>
              </a:rPr>
              <a:t> </a:t>
            </a:r>
            <a:r>
              <a:rPr sz="1800" dirty="0">
                <a:latin typeface="Calibri"/>
                <a:cs typeface="Calibri"/>
              </a:rPr>
              <a:t>soft</a:t>
            </a:r>
            <a:r>
              <a:rPr sz="1800" spc="229" dirty="0">
                <a:latin typeface="Calibri"/>
                <a:cs typeface="Calibri"/>
              </a:rPr>
              <a:t> </a:t>
            </a:r>
            <a:r>
              <a:rPr sz="1800" dirty="0">
                <a:latin typeface="Calibri"/>
                <a:cs typeface="Calibri"/>
              </a:rPr>
              <a:t>white</a:t>
            </a:r>
            <a:r>
              <a:rPr sz="1800" spc="250" dirty="0">
                <a:latin typeface="Calibri"/>
                <a:cs typeface="Calibri"/>
              </a:rPr>
              <a:t> </a:t>
            </a:r>
            <a:r>
              <a:rPr sz="1800" dirty="0">
                <a:latin typeface="Calibri"/>
                <a:cs typeface="Calibri"/>
              </a:rPr>
              <a:t>skin</a:t>
            </a:r>
            <a:r>
              <a:rPr sz="1800" spc="235" dirty="0">
                <a:latin typeface="Calibri"/>
                <a:cs typeface="Calibri"/>
              </a:rPr>
              <a:t> </a:t>
            </a:r>
            <a:r>
              <a:rPr sz="1800" dirty="0">
                <a:latin typeface="Calibri"/>
                <a:cs typeface="Calibri"/>
              </a:rPr>
              <a:t>of</a:t>
            </a:r>
            <a:r>
              <a:rPr sz="1800" spc="235" dirty="0">
                <a:latin typeface="Calibri"/>
                <a:cs typeface="Calibri"/>
              </a:rPr>
              <a:t> </a:t>
            </a:r>
            <a:r>
              <a:rPr sz="1800" dirty="0">
                <a:latin typeface="Calibri"/>
                <a:cs typeface="Calibri"/>
              </a:rPr>
              <a:t>the</a:t>
            </a:r>
            <a:r>
              <a:rPr sz="1800" spc="240" dirty="0">
                <a:latin typeface="Calibri"/>
                <a:cs typeface="Calibri"/>
              </a:rPr>
              <a:t> </a:t>
            </a:r>
            <a:r>
              <a:rPr sz="1800" dirty="0">
                <a:latin typeface="Calibri"/>
                <a:cs typeface="Calibri"/>
              </a:rPr>
              <a:t>orange</a:t>
            </a:r>
            <a:r>
              <a:rPr sz="1800" spc="225" dirty="0">
                <a:latin typeface="Calibri"/>
                <a:cs typeface="Calibri"/>
              </a:rPr>
              <a:t> </a:t>
            </a:r>
            <a:r>
              <a:rPr sz="1800" dirty="0">
                <a:latin typeface="Calibri"/>
                <a:cs typeface="Calibri"/>
              </a:rPr>
              <a:t>located</a:t>
            </a:r>
            <a:r>
              <a:rPr sz="1800" spc="240" dirty="0">
                <a:latin typeface="Calibri"/>
                <a:cs typeface="Calibri"/>
              </a:rPr>
              <a:t> </a:t>
            </a:r>
            <a:r>
              <a:rPr sz="1800" dirty="0">
                <a:latin typeface="Calibri"/>
                <a:cs typeface="Calibri"/>
              </a:rPr>
              <a:t>in</a:t>
            </a:r>
            <a:r>
              <a:rPr sz="1800" spc="250" dirty="0">
                <a:latin typeface="Calibri"/>
                <a:cs typeface="Calibri"/>
              </a:rPr>
              <a:t> </a:t>
            </a:r>
            <a:r>
              <a:rPr sz="1800" dirty="0">
                <a:latin typeface="Calibri"/>
                <a:cs typeface="Calibri"/>
              </a:rPr>
              <a:t>the</a:t>
            </a:r>
            <a:r>
              <a:rPr sz="1800" spc="235" dirty="0">
                <a:latin typeface="Calibri"/>
                <a:cs typeface="Calibri"/>
              </a:rPr>
              <a:t> </a:t>
            </a:r>
            <a:r>
              <a:rPr sz="1800" dirty="0">
                <a:latin typeface="Calibri"/>
                <a:cs typeface="Calibri"/>
              </a:rPr>
              <a:t>rind</a:t>
            </a:r>
            <a:r>
              <a:rPr sz="1800" spc="250" dirty="0">
                <a:latin typeface="Calibri"/>
                <a:cs typeface="Calibri"/>
              </a:rPr>
              <a:t> </a:t>
            </a:r>
            <a:r>
              <a:rPr sz="1800" dirty="0">
                <a:latin typeface="Calibri"/>
                <a:cs typeface="Calibri"/>
              </a:rPr>
              <a:t>of</a:t>
            </a:r>
            <a:r>
              <a:rPr sz="1800" spc="250" dirty="0">
                <a:latin typeface="Calibri"/>
                <a:cs typeface="Calibri"/>
              </a:rPr>
              <a:t> </a:t>
            </a:r>
            <a:r>
              <a:rPr sz="1800" dirty="0">
                <a:latin typeface="Calibri"/>
                <a:cs typeface="Calibri"/>
              </a:rPr>
              <a:t>the</a:t>
            </a:r>
            <a:r>
              <a:rPr sz="1800" spc="245" dirty="0">
                <a:latin typeface="Calibri"/>
                <a:cs typeface="Calibri"/>
              </a:rPr>
              <a:t> </a:t>
            </a:r>
            <a:r>
              <a:rPr sz="1800" dirty="0">
                <a:latin typeface="Calibri"/>
                <a:cs typeface="Calibri"/>
              </a:rPr>
              <a:t>citrus</a:t>
            </a:r>
            <a:r>
              <a:rPr sz="1800" spc="240" dirty="0">
                <a:latin typeface="Calibri"/>
                <a:cs typeface="Calibri"/>
              </a:rPr>
              <a:t> </a:t>
            </a:r>
            <a:r>
              <a:rPr sz="1800" spc="-10" dirty="0">
                <a:latin typeface="Calibri"/>
                <a:cs typeface="Calibri"/>
              </a:rPr>
              <a:t>fruits, </a:t>
            </a:r>
            <a:r>
              <a:rPr sz="1800" dirty="0">
                <a:latin typeface="Calibri"/>
                <a:cs typeface="Calibri"/>
              </a:rPr>
              <a:t>which</a:t>
            </a:r>
            <a:r>
              <a:rPr sz="1800" spc="-30" dirty="0">
                <a:latin typeface="Calibri"/>
                <a:cs typeface="Calibri"/>
              </a:rPr>
              <a:t> </a:t>
            </a:r>
            <a:r>
              <a:rPr sz="1800" spc="-10" dirty="0">
                <a:latin typeface="Calibri"/>
                <a:cs typeface="Calibri"/>
              </a:rPr>
              <a:t>contains</a:t>
            </a:r>
            <a:r>
              <a:rPr sz="1800" spc="-40" dirty="0">
                <a:latin typeface="Calibri"/>
                <a:cs typeface="Calibri"/>
              </a:rPr>
              <a:t> </a:t>
            </a:r>
            <a:r>
              <a:rPr sz="1800" dirty="0">
                <a:latin typeface="Calibri"/>
                <a:cs typeface="Calibri"/>
              </a:rPr>
              <a:t>essential</a:t>
            </a:r>
            <a:r>
              <a:rPr sz="1800" spc="-40" dirty="0">
                <a:latin typeface="Calibri"/>
                <a:cs typeface="Calibri"/>
              </a:rPr>
              <a:t> </a:t>
            </a:r>
            <a:r>
              <a:rPr sz="1800" dirty="0">
                <a:latin typeface="Calibri"/>
                <a:cs typeface="Calibri"/>
              </a:rPr>
              <a:t>oils,</a:t>
            </a:r>
            <a:r>
              <a:rPr sz="1800" spc="-30" dirty="0">
                <a:latin typeface="Calibri"/>
                <a:cs typeface="Calibri"/>
              </a:rPr>
              <a:t> </a:t>
            </a:r>
            <a:r>
              <a:rPr sz="1800" dirty="0">
                <a:latin typeface="Calibri"/>
                <a:cs typeface="Calibri"/>
              </a:rPr>
              <a:t>pectin</a:t>
            </a:r>
            <a:r>
              <a:rPr sz="1800" spc="-15"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cellulose.</a:t>
            </a:r>
            <a:endParaRPr sz="1800">
              <a:latin typeface="Calibri"/>
              <a:cs typeface="Calibri"/>
            </a:endParaRPr>
          </a:p>
          <a:p>
            <a:pPr marL="12700" algn="just">
              <a:lnSpc>
                <a:spcPct val="100000"/>
              </a:lnSpc>
            </a:pPr>
            <a:r>
              <a:rPr sz="1800" b="1" dirty="0">
                <a:latin typeface="Calibri"/>
                <a:cs typeface="Calibri"/>
              </a:rPr>
              <a:t>Endocarp:</a:t>
            </a:r>
            <a:r>
              <a:rPr sz="1800" b="1" spc="-75" dirty="0">
                <a:latin typeface="Calibri"/>
                <a:cs typeface="Calibri"/>
              </a:rPr>
              <a:t> </a:t>
            </a:r>
            <a:r>
              <a:rPr sz="1800" dirty="0">
                <a:latin typeface="Calibri"/>
                <a:cs typeface="Calibri"/>
              </a:rPr>
              <a:t>Inner</a:t>
            </a:r>
            <a:r>
              <a:rPr sz="1800" spc="-30" dirty="0">
                <a:latin typeface="Calibri"/>
                <a:cs typeface="Calibri"/>
              </a:rPr>
              <a:t> </a:t>
            </a:r>
            <a:r>
              <a:rPr sz="1800" dirty="0">
                <a:latin typeface="Calibri"/>
                <a:cs typeface="Calibri"/>
              </a:rPr>
              <a:t>part</a:t>
            </a:r>
            <a:r>
              <a:rPr sz="1800" spc="-4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orange</a:t>
            </a:r>
            <a:r>
              <a:rPr sz="1800" spc="-45" dirty="0">
                <a:latin typeface="Calibri"/>
                <a:cs typeface="Calibri"/>
              </a:rPr>
              <a:t> </a:t>
            </a:r>
            <a:r>
              <a:rPr sz="1800" dirty="0">
                <a:latin typeface="Calibri"/>
                <a:cs typeface="Calibri"/>
              </a:rPr>
              <a:t>formed</a:t>
            </a:r>
            <a:r>
              <a:rPr sz="1800" spc="-30" dirty="0">
                <a:latin typeface="Calibri"/>
                <a:cs typeface="Calibri"/>
              </a:rPr>
              <a:t> </a:t>
            </a:r>
            <a:r>
              <a:rPr sz="1800" dirty="0">
                <a:latin typeface="Calibri"/>
                <a:cs typeface="Calibri"/>
              </a:rPr>
              <a:t>by</a:t>
            </a:r>
            <a:r>
              <a:rPr sz="1800" spc="-4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edible</a:t>
            </a:r>
            <a:r>
              <a:rPr sz="1800" spc="-2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juicy</a:t>
            </a:r>
            <a:r>
              <a:rPr sz="1800" spc="-35" dirty="0">
                <a:latin typeface="Calibri"/>
                <a:cs typeface="Calibri"/>
              </a:rPr>
              <a:t> </a:t>
            </a:r>
            <a:r>
              <a:rPr sz="1800" spc="-10" dirty="0">
                <a:latin typeface="Calibri"/>
                <a:cs typeface="Calibri"/>
              </a:rPr>
              <a:t>segments.</a:t>
            </a:r>
            <a:endParaRPr sz="1800">
              <a:latin typeface="Calibri"/>
              <a:cs typeface="Calibri"/>
            </a:endParaRPr>
          </a:p>
          <a:p>
            <a:pPr marL="12700" marR="5080" algn="just">
              <a:lnSpc>
                <a:spcPct val="100000"/>
              </a:lnSpc>
            </a:pPr>
            <a:r>
              <a:rPr sz="1800" b="1" dirty="0">
                <a:latin typeface="Calibri"/>
                <a:cs typeface="Calibri"/>
              </a:rPr>
              <a:t>Exocarp:</a:t>
            </a:r>
            <a:r>
              <a:rPr sz="1800" b="1" spc="165" dirty="0">
                <a:latin typeface="Calibri"/>
                <a:cs typeface="Calibri"/>
              </a:rPr>
              <a:t> </a:t>
            </a:r>
            <a:r>
              <a:rPr sz="1800" dirty="0">
                <a:latin typeface="Calibri"/>
                <a:cs typeface="Calibri"/>
              </a:rPr>
              <a:t>Glandular</a:t>
            </a:r>
            <a:r>
              <a:rPr sz="1800" spc="170" dirty="0">
                <a:latin typeface="Calibri"/>
                <a:cs typeface="Calibri"/>
              </a:rPr>
              <a:t> </a:t>
            </a:r>
            <a:r>
              <a:rPr sz="1800" dirty="0">
                <a:latin typeface="Calibri"/>
                <a:cs typeface="Calibri"/>
              </a:rPr>
              <a:t>layer</a:t>
            </a:r>
            <a:r>
              <a:rPr sz="1800" spc="180" dirty="0">
                <a:latin typeface="Calibri"/>
                <a:cs typeface="Calibri"/>
              </a:rPr>
              <a:t> </a:t>
            </a:r>
            <a:r>
              <a:rPr sz="1800" dirty="0">
                <a:latin typeface="Calibri"/>
                <a:cs typeface="Calibri"/>
              </a:rPr>
              <a:t>of</a:t>
            </a:r>
            <a:r>
              <a:rPr sz="1800" spc="170" dirty="0">
                <a:latin typeface="Calibri"/>
                <a:cs typeface="Calibri"/>
              </a:rPr>
              <a:t> </a:t>
            </a:r>
            <a:r>
              <a:rPr sz="1800" dirty="0">
                <a:latin typeface="Calibri"/>
                <a:cs typeface="Calibri"/>
              </a:rPr>
              <a:t>the</a:t>
            </a:r>
            <a:r>
              <a:rPr sz="1800" spc="190" dirty="0">
                <a:latin typeface="Calibri"/>
                <a:cs typeface="Calibri"/>
              </a:rPr>
              <a:t> </a:t>
            </a:r>
            <a:r>
              <a:rPr sz="1800" dirty="0">
                <a:latin typeface="Calibri"/>
                <a:cs typeface="Calibri"/>
              </a:rPr>
              <a:t>citrus</a:t>
            </a:r>
            <a:r>
              <a:rPr sz="1800" spc="175" dirty="0">
                <a:latin typeface="Calibri"/>
                <a:cs typeface="Calibri"/>
              </a:rPr>
              <a:t> </a:t>
            </a:r>
            <a:r>
              <a:rPr sz="1800" dirty="0">
                <a:latin typeface="Calibri"/>
                <a:cs typeface="Calibri"/>
              </a:rPr>
              <a:t>rind</a:t>
            </a:r>
            <a:r>
              <a:rPr sz="1800" spc="175" dirty="0">
                <a:latin typeface="Calibri"/>
                <a:cs typeface="Calibri"/>
              </a:rPr>
              <a:t> </a:t>
            </a:r>
            <a:r>
              <a:rPr sz="1800" dirty="0">
                <a:latin typeface="Calibri"/>
                <a:cs typeface="Calibri"/>
              </a:rPr>
              <a:t>with</a:t>
            </a:r>
            <a:r>
              <a:rPr sz="1800" spc="180" dirty="0">
                <a:latin typeface="Calibri"/>
                <a:cs typeface="Calibri"/>
              </a:rPr>
              <a:t> </a:t>
            </a:r>
            <a:r>
              <a:rPr sz="1800" dirty="0">
                <a:latin typeface="Calibri"/>
                <a:cs typeface="Calibri"/>
              </a:rPr>
              <a:t>a</a:t>
            </a:r>
            <a:r>
              <a:rPr sz="1800" spc="175" dirty="0">
                <a:latin typeface="Calibri"/>
                <a:cs typeface="Calibri"/>
              </a:rPr>
              <a:t> </a:t>
            </a:r>
            <a:r>
              <a:rPr sz="1800" dirty="0">
                <a:latin typeface="Calibri"/>
                <a:cs typeface="Calibri"/>
              </a:rPr>
              <a:t>yellowish</a:t>
            </a:r>
            <a:r>
              <a:rPr sz="1800" spc="170" dirty="0">
                <a:latin typeface="Calibri"/>
                <a:cs typeface="Calibri"/>
              </a:rPr>
              <a:t> </a:t>
            </a:r>
            <a:r>
              <a:rPr sz="1800" dirty="0">
                <a:latin typeface="Calibri"/>
                <a:cs typeface="Calibri"/>
              </a:rPr>
              <a:t>color,</a:t>
            </a:r>
            <a:r>
              <a:rPr sz="1800" spc="165" dirty="0">
                <a:latin typeface="Calibri"/>
                <a:cs typeface="Calibri"/>
              </a:rPr>
              <a:t> </a:t>
            </a:r>
            <a:r>
              <a:rPr sz="1800" dirty="0">
                <a:latin typeface="Calibri"/>
                <a:cs typeface="Calibri"/>
              </a:rPr>
              <a:t>which</a:t>
            </a:r>
            <a:r>
              <a:rPr sz="1800" spc="180" dirty="0">
                <a:latin typeface="Calibri"/>
                <a:cs typeface="Calibri"/>
              </a:rPr>
              <a:t> </a:t>
            </a:r>
            <a:r>
              <a:rPr sz="1800" dirty="0">
                <a:latin typeface="Calibri"/>
                <a:cs typeface="Calibri"/>
              </a:rPr>
              <a:t>contains</a:t>
            </a:r>
            <a:r>
              <a:rPr sz="1800" spc="170" dirty="0">
                <a:latin typeface="Calibri"/>
                <a:cs typeface="Calibri"/>
              </a:rPr>
              <a:t> </a:t>
            </a:r>
            <a:r>
              <a:rPr sz="1800" dirty="0">
                <a:latin typeface="Calibri"/>
                <a:cs typeface="Calibri"/>
              </a:rPr>
              <a:t>the</a:t>
            </a:r>
            <a:r>
              <a:rPr sz="1800" spc="170" dirty="0">
                <a:latin typeface="Calibri"/>
                <a:cs typeface="Calibri"/>
              </a:rPr>
              <a:t> </a:t>
            </a:r>
            <a:r>
              <a:rPr sz="1800" spc="-25" dirty="0">
                <a:latin typeface="Calibri"/>
                <a:cs typeface="Calibri"/>
              </a:rPr>
              <a:t>oil </a:t>
            </a:r>
            <a:r>
              <a:rPr sz="1800" dirty="0">
                <a:latin typeface="Calibri"/>
                <a:cs typeface="Calibri"/>
              </a:rPr>
              <a:t>vesicles</a:t>
            </a:r>
            <a:r>
              <a:rPr sz="1800" spc="65" dirty="0">
                <a:latin typeface="Calibri"/>
                <a:cs typeface="Calibri"/>
              </a:rPr>
              <a:t> </a:t>
            </a:r>
            <a:r>
              <a:rPr sz="1800" dirty="0">
                <a:latin typeface="Calibri"/>
                <a:cs typeface="Calibri"/>
              </a:rPr>
              <a:t>that</a:t>
            </a:r>
            <a:r>
              <a:rPr sz="1800" spc="50" dirty="0">
                <a:latin typeface="Calibri"/>
                <a:cs typeface="Calibri"/>
              </a:rPr>
              <a:t> </a:t>
            </a:r>
            <a:r>
              <a:rPr sz="1800" dirty="0">
                <a:latin typeface="Calibri"/>
                <a:cs typeface="Calibri"/>
              </a:rPr>
              <a:t>have</a:t>
            </a:r>
            <a:r>
              <a:rPr sz="1800" spc="50" dirty="0">
                <a:latin typeface="Calibri"/>
                <a:cs typeface="Calibri"/>
              </a:rPr>
              <a:t> </a:t>
            </a:r>
            <a:r>
              <a:rPr sz="1800" dirty="0">
                <a:latin typeface="Calibri"/>
                <a:cs typeface="Calibri"/>
              </a:rPr>
              <a:t>very</a:t>
            </a:r>
            <a:r>
              <a:rPr sz="1800" spc="60" dirty="0">
                <a:latin typeface="Calibri"/>
                <a:cs typeface="Calibri"/>
              </a:rPr>
              <a:t> </a:t>
            </a:r>
            <a:r>
              <a:rPr sz="1800" dirty="0">
                <a:latin typeface="Calibri"/>
                <a:cs typeface="Calibri"/>
              </a:rPr>
              <a:t>thin</a:t>
            </a:r>
            <a:r>
              <a:rPr sz="1800" spc="50" dirty="0">
                <a:latin typeface="Calibri"/>
                <a:cs typeface="Calibri"/>
              </a:rPr>
              <a:t> </a:t>
            </a:r>
            <a:r>
              <a:rPr sz="1800" dirty="0">
                <a:latin typeface="Calibri"/>
                <a:cs typeface="Calibri"/>
              </a:rPr>
              <a:t>and</a:t>
            </a:r>
            <a:r>
              <a:rPr sz="1800" spc="80" dirty="0">
                <a:latin typeface="Calibri"/>
                <a:cs typeface="Calibri"/>
              </a:rPr>
              <a:t> </a:t>
            </a:r>
            <a:r>
              <a:rPr sz="1800" dirty="0">
                <a:latin typeface="Calibri"/>
                <a:cs typeface="Calibri"/>
              </a:rPr>
              <a:t>fragile</a:t>
            </a:r>
            <a:r>
              <a:rPr sz="1800" spc="55" dirty="0">
                <a:latin typeface="Calibri"/>
                <a:cs typeface="Calibri"/>
              </a:rPr>
              <a:t> </a:t>
            </a:r>
            <a:r>
              <a:rPr sz="1800" dirty="0">
                <a:latin typeface="Calibri"/>
                <a:cs typeface="Calibri"/>
              </a:rPr>
              <a:t>walls</a:t>
            </a:r>
            <a:r>
              <a:rPr sz="1800" spc="60" dirty="0">
                <a:latin typeface="Calibri"/>
                <a:cs typeface="Calibri"/>
              </a:rPr>
              <a:t> </a:t>
            </a:r>
            <a:r>
              <a:rPr sz="1800" dirty="0">
                <a:latin typeface="Calibri"/>
                <a:cs typeface="Calibri"/>
              </a:rPr>
              <a:t>and</a:t>
            </a:r>
            <a:r>
              <a:rPr sz="1800" spc="65"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essential</a:t>
            </a:r>
            <a:r>
              <a:rPr sz="1800" spc="50" dirty="0">
                <a:latin typeface="Calibri"/>
                <a:cs typeface="Calibri"/>
              </a:rPr>
              <a:t> </a:t>
            </a:r>
            <a:r>
              <a:rPr sz="1800" dirty="0">
                <a:latin typeface="Calibri"/>
                <a:cs typeface="Calibri"/>
              </a:rPr>
              <a:t>oil</a:t>
            </a:r>
            <a:r>
              <a:rPr sz="1800" spc="65" dirty="0">
                <a:latin typeface="Calibri"/>
                <a:cs typeface="Calibri"/>
              </a:rPr>
              <a:t> </a:t>
            </a:r>
            <a:r>
              <a:rPr sz="1800" dirty="0">
                <a:latin typeface="Calibri"/>
                <a:cs typeface="Calibri"/>
              </a:rPr>
              <a:t>allowing</a:t>
            </a:r>
            <a:r>
              <a:rPr sz="1800" spc="60" dirty="0">
                <a:latin typeface="Calibri"/>
                <a:cs typeface="Calibri"/>
              </a:rPr>
              <a:t> </a:t>
            </a:r>
            <a:r>
              <a:rPr sz="1800" dirty="0">
                <a:latin typeface="Calibri"/>
                <a:cs typeface="Calibri"/>
              </a:rPr>
              <a:t>the</a:t>
            </a:r>
            <a:r>
              <a:rPr sz="1800" spc="70" dirty="0">
                <a:latin typeface="Calibri"/>
                <a:cs typeface="Calibri"/>
              </a:rPr>
              <a:t> </a:t>
            </a:r>
            <a:r>
              <a:rPr sz="1800" dirty="0">
                <a:latin typeface="Calibri"/>
                <a:cs typeface="Calibri"/>
              </a:rPr>
              <a:t>recovery</a:t>
            </a:r>
            <a:r>
              <a:rPr sz="1800" spc="50" dirty="0">
                <a:latin typeface="Calibri"/>
                <a:cs typeface="Calibri"/>
              </a:rPr>
              <a:t> </a:t>
            </a:r>
            <a:r>
              <a:rPr sz="1800" spc="-25" dirty="0">
                <a:latin typeface="Calibri"/>
                <a:cs typeface="Calibri"/>
              </a:rPr>
              <a:t>of </a:t>
            </a:r>
            <a:r>
              <a:rPr sz="1800" dirty="0">
                <a:latin typeface="Calibri"/>
                <a:cs typeface="Calibri"/>
              </a:rPr>
              <a:t>the</a:t>
            </a:r>
            <a:r>
              <a:rPr sz="1800" spc="-40" dirty="0">
                <a:latin typeface="Calibri"/>
                <a:cs typeface="Calibri"/>
              </a:rPr>
              <a:t> </a:t>
            </a:r>
            <a:r>
              <a:rPr sz="1800" spc="-10" dirty="0">
                <a:latin typeface="Calibri"/>
                <a:cs typeface="Calibri"/>
              </a:rPr>
              <a:t>exocarp</a:t>
            </a:r>
            <a:r>
              <a:rPr sz="1800" spc="-50" dirty="0">
                <a:latin typeface="Calibri"/>
                <a:cs typeface="Calibri"/>
              </a:rPr>
              <a:t> </a:t>
            </a:r>
            <a:r>
              <a:rPr sz="1800" dirty="0">
                <a:latin typeface="Calibri"/>
                <a:cs typeface="Calibri"/>
              </a:rPr>
              <a:t>layer</a:t>
            </a:r>
            <a:r>
              <a:rPr sz="1800" spc="-4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case</a:t>
            </a:r>
            <a:r>
              <a:rPr sz="1800" spc="-50"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abrasion.</a:t>
            </a:r>
            <a:endParaRPr sz="1800">
              <a:latin typeface="Calibri"/>
              <a:cs typeface="Calibri"/>
            </a:endParaRPr>
          </a:p>
          <a:p>
            <a:pPr marL="12700" algn="just">
              <a:lnSpc>
                <a:spcPct val="100000"/>
              </a:lnSpc>
            </a:pPr>
            <a:r>
              <a:rPr sz="1800" b="1" dirty="0">
                <a:latin typeface="Calibri"/>
                <a:cs typeface="Calibri"/>
              </a:rPr>
              <a:t>Juice</a:t>
            </a:r>
            <a:r>
              <a:rPr sz="1800" b="1" spc="-50" dirty="0">
                <a:latin typeface="Calibri"/>
                <a:cs typeface="Calibri"/>
              </a:rPr>
              <a:t> </a:t>
            </a:r>
            <a:r>
              <a:rPr sz="1800" b="1" dirty="0">
                <a:latin typeface="Calibri"/>
                <a:cs typeface="Calibri"/>
              </a:rPr>
              <a:t>sac:</a:t>
            </a:r>
            <a:r>
              <a:rPr sz="1800" b="1" spc="-40" dirty="0">
                <a:latin typeface="Calibri"/>
                <a:cs typeface="Calibri"/>
              </a:rPr>
              <a:t> </a:t>
            </a:r>
            <a:r>
              <a:rPr sz="1800" dirty="0">
                <a:latin typeface="Calibri"/>
                <a:cs typeface="Calibri"/>
              </a:rPr>
              <a:t>Small</a:t>
            </a:r>
            <a:r>
              <a:rPr sz="1800" spc="-30" dirty="0">
                <a:latin typeface="Calibri"/>
                <a:cs typeface="Calibri"/>
              </a:rPr>
              <a:t> </a:t>
            </a:r>
            <a:r>
              <a:rPr sz="1800" spc="-10" dirty="0">
                <a:latin typeface="Calibri"/>
                <a:cs typeface="Calibri"/>
              </a:rPr>
              <a:t>membranous</a:t>
            </a:r>
            <a:r>
              <a:rPr sz="1800" spc="-25" dirty="0">
                <a:latin typeface="Calibri"/>
                <a:cs typeface="Calibri"/>
              </a:rPr>
              <a:t> </a:t>
            </a:r>
            <a:r>
              <a:rPr sz="1800" dirty="0">
                <a:latin typeface="Calibri"/>
                <a:cs typeface="Calibri"/>
              </a:rPr>
              <a:t>sac</a:t>
            </a:r>
            <a:r>
              <a:rPr sz="1800" spc="-35"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contains</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fruit</a:t>
            </a:r>
            <a:r>
              <a:rPr sz="1800" spc="-20" dirty="0">
                <a:latin typeface="Calibri"/>
                <a:cs typeface="Calibri"/>
              </a:rPr>
              <a:t> </a:t>
            </a:r>
            <a:r>
              <a:rPr sz="1800" spc="-10" dirty="0">
                <a:latin typeface="Calibri"/>
                <a:cs typeface="Calibri"/>
              </a:rPr>
              <a:t>juice.</a:t>
            </a:r>
            <a:endParaRPr sz="1800">
              <a:latin typeface="Calibri"/>
              <a:cs typeface="Calibri"/>
            </a:endParaRPr>
          </a:p>
          <a:p>
            <a:pPr marL="12700" algn="just">
              <a:lnSpc>
                <a:spcPct val="100000"/>
              </a:lnSpc>
            </a:pPr>
            <a:r>
              <a:rPr sz="1800" b="1" dirty="0">
                <a:latin typeface="Calibri"/>
                <a:cs typeface="Calibri"/>
              </a:rPr>
              <a:t>Pedicel</a:t>
            </a:r>
            <a:r>
              <a:rPr sz="1800" b="1" spc="-60" dirty="0">
                <a:latin typeface="Calibri"/>
                <a:cs typeface="Calibri"/>
              </a:rPr>
              <a:t> </a:t>
            </a:r>
            <a:r>
              <a:rPr sz="1800" b="1" dirty="0">
                <a:latin typeface="Calibri"/>
                <a:cs typeface="Calibri"/>
              </a:rPr>
              <a:t>(flower</a:t>
            </a:r>
            <a:r>
              <a:rPr sz="1800" b="1" spc="-85" dirty="0">
                <a:latin typeface="Calibri"/>
                <a:cs typeface="Calibri"/>
              </a:rPr>
              <a:t> </a:t>
            </a:r>
            <a:r>
              <a:rPr sz="1800" b="1" dirty="0">
                <a:latin typeface="Calibri"/>
                <a:cs typeface="Calibri"/>
              </a:rPr>
              <a:t>stalk):</a:t>
            </a:r>
            <a:r>
              <a:rPr sz="1800" b="1" spc="-65" dirty="0">
                <a:latin typeface="Calibri"/>
                <a:cs typeface="Calibri"/>
              </a:rPr>
              <a:t> </a:t>
            </a:r>
            <a:r>
              <a:rPr sz="1800" dirty="0">
                <a:latin typeface="Calibri"/>
                <a:cs typeface="Calibri"/>
              </a:rPr>
              <a:t>Plant</a:t>
            </a:r>
            <a:r>
              <a:rPr sz="1800" spc="-40" dirty="0">
                <a:latin typeface="Calibri"/>
                <a:cs typeface="Calibri"/>
              </a:rPr>
              <a:t> </a:t>
            </a:r>
            <a:r>
              <a:rPr sz="1800" dirty="0">
                <a:latin typeface="Calibri"/>
                <a:cs typeface="Calibri"/>
              </a:rPr>
              <a:t>stalk</a:t>
            </a:r>
            <a:r>
              <a:rPr sz="1800" spc="-55" dirty="0">
                <a:latin typeface="Calibri"/>
                <a:cs typeface="Calibri"/>
              </a:rPr>
              <a:t> </a:t>
            </a:r>
            <a:r>
              <a:rPr sz="1800" dirty="0">
                <a:latin typeface="Calibri"/>
                <a:cs typeface="Calibri"/>
              </a:rPr>
              <a:t>which</a:t>
            </a:r>
            <a:r>
              <a:rPr sz="1800" spc="-25" dirty="0">
                <a:latin typeface="Calibri"/>
                <a:cs typeface="Calibri"/>
              </a:rPr>
              <a:t> </a:t>
            </a:r>
            <a:r>
              <a:rPr sz="1800" dirty="0">
                <a:latin typeface="Calibri"/>
                <a:cs typeface="Calibri"/>
              </a:rPr>
              <a:t>holds</a:t>
            </a:r>
            <a:r>
              <a:rPr sz="1800" spc="-40"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fruit.</a:t>
            </a:r>
            <a:endParaRPr sz="1800">
              <a:latin typeface="Calibri"/>
              <a:cs typeface="Calibri"/>
            </a:endParaRPr>
          </a:p>
          <a:p>
            <a:pPr marL="12700" algn="just">
              <a:lnSpc>
                <a:spcPct val="100000"/>
              </a:lnSpc>
            </a:pPr>
            <a:r>
              <a:rPr sz="1800" b="1" dirty="0">
                <a:latin typeface="Calibri"/>
                <a:cs typeface="Calibri"/>
              </a:rPr>
              <a:t>Rind:</a:t>
            </a:r>
            <a:r>
              <a:rPr sz="1800" b="1" spc="-5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outer</a:t>
            </a:r>
            <a:r>
              <a:rPr sz="1800" spc="-15" dirty="0">
                <a:latin typeface="Calibri"/>
                <a:cs typeface="Calibri"/>
              </a:rPr>
              <a:t> </a:t>
            </a:r>
            <a:r>
              <a:rPr sz="1800" dirty="0">
                <a:latin typeface="Calibri"/>
                <a:cs typeface="Calibri"/>
              </a:rPr>
              <a:t>skin</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fruit,</a:t>
            </a:r>
            <a:r>
              <a:rPr sz="1800" spc="-25" dirty="0">
                <a:latin typeface="Calibri"/>
                <a:cs typeface="Calibri"/>
              </a:rPr>
              <a:t> </a:t>
            </a:r>
            <a:r>
              <a:rPr sz="1800" dirty="0">
                <a:latin typeface="Calibri"/>
                <a:cs typeface="Calibri"/>
              </a:rPr>
              <a:t>such</a:t>
            </a:r>
            <a:r>
              <a:rPr sz="1800" spc="-20" dirty="0">
                <a:latin typeface="Calibri"/>
                <a:cs typeface="Calibri"/>
              </a:rPr>
              <a:t> </a:t>
            </a:r>
            <a:r>
              <a:rPr sz="1800" dirty="0">
                <a:latin typeface="Calibri"/>
                <a:cs typeface="Calibri"/>
              </a:rPr>
              <a:t>as</a:t>
            </a:r>
            <a:r>
              <a:rPr sz="1800" spc="-20" dirty="0">
                <a:latin typeface="Calibri"/>
                <a:cs typeface="Calibri"/>
              </a:rPr>
              <a:t> </a:t>
            </a:r>
            <a:r>
              <a:rPr sz="1800" dirty="0">
                <a:latin typeface="Calibri"/>
                <a:cs typeface="Calibri"/>
              </a:rPr>
              <a:t>lemons</a:t>
            </a:r>
            <a:r>
              <a:rPr sz="1800" spc="-20" dirty="0">
                <a:latin typeface="Calibri"/>
                <a:cs typeface="Calibri"/>
              </a:rPr>
              <a:t> </a:t>
            </a:r>
            <a:r>
              <a:rPr sz="1800" dirty="0">
                <a:latin typeface="Calibri"/>
                <a:cs typeface="Calibri"/>
              </a:rPr>
              <a:t>or</a:t>
            </a:r>
            <a:r>
              <a:rPr sz="1800" spc="-15" dirty="0">
                <a:latin typeface="Calibri"/>
                <a:cs typeface="Calibri"/>
              </a:rPr>
              <a:t> </a:t>
            </a:r>
            <a:r>
              <a:rPr sz="1800" spc="-10" dirty="0">
                <a:latin typeface="Calibri"/>
                <a:cs typeface="Calibri"/>
              </a:rPr>
              <a:t>oranges.</a:t>
            </a:r>
            <a:endParaRPr sz="1800">
              <a:latin typeface="Calibri"/>
              <a:cs typeface="Calibri"/>
            </a:endParaRPr>
          </a:p>
          <a:p>
            <a:pPr marL="12700" algn="just">
              <a:lnSpc>
                <a:spcPct val="100000"/>
              </a:lnSpc>
            </a:pPr>
            <a:r>
              <a:rPr sz="1800" b="1" dirty="0">
                <a:latin typeface="Calibri"/>
                <a:cs typeface="Calibri"/>
              </a:rPr>
              <a:t>Wall:</a:t>
            </a:r>
            <a:r>
              <a:rPr sz="1800" b="1" spc="-70" dirty="0">
                <a:latin typeface="Calibri"/>
                <a:cs typeface="Calibri"/>
              </a:rPr>
              <a:t> </a:t>
            </a:r>
            <a:r>
              <a:rPr sz="1800" spc="-10" dirty="0">
                <a:latin typeface="Calibri"/>
                <a:cs typeface="Calibri"/>
              </a:rPr>
              <a:t>Membranous</a:t>
            </a:r>
            <a:r>
              <a:rPr sz="1800" spc="-55" dirty="0">
                <a:latin typeface="Calibri"/>
                <a:cs typeface="Calibri"/>
              </a:rPr>
              <a:t> </a:t>
            </a:r>
            <a:r>
              <a:rPr sz="1800" dirty="0">
                <a:latin typeface="Calibri"/>
                <a:cs typeface="Calibri"/>
              </a:rPr>
              <a:t>division</a:t>
            </a:r>
            <a:r>
              <a:rPr sz="1800" spc="-40" dirty="0">
                <a:latin typeface="Calibri"/>
                <a:cs typeface="Calibri"/>
              </a:rPr>
              <a:t> </a:t>
            </a:r>
            <a:r>
              <a:rPr sz="1800" dirty="0">
                <a:latin typeface="Calibri"/>
                <a:cs typeface="Calibri"/>
              </a:rPr>
              <a:t>which</a:t>
            </a:r>
            <a:r>
              <a:rPr sz="1800" spc="-35" dirty="0">
                <a:latin typeface="Calibri"/>
                <a:cs typeface="Calibri"/>
              </a:rPr>
              <a:t> </a:t>
            </a:r>
            <a:r>
              <a:rPr sz="1800" dirty="0">
                <a:latin typeface="Calibri"/>
                <a:cs typeface="Calibri"/>
              </a:rPr>
              <a:t>divides</a:t>
            </a:r>
            <a:r>
              <a:rPr sz="1800" spc="-40" dirty="0">
                <a:latin typeface="Calibri"/>
                <a:cs typeface="Calibri"/>
              </a:rPr>
              <a:t> </a:t>
            </a:r>
            <a:r>
              <a:rPr sz="1800" dirty="0">
                <a:latin typeface="Calibri"/>
                <a:cs typeface="Calibri"/>
              </a:rPr>
              <a:t>two</a:t>
            </a:r>
            <a:r>
              <a:rPr sz="1800" spc="-55" dirty="0">
                <a:latin typeface="Calibri"/>
                <a:cs typeface="Calibri"/>
              </a:rPr>
              <a:t> </a:t>
            </a:r>
            <a:r>
              <a:rPr sz="1800" dirty="0">
                <a:latin typeface="Calibri"/>
                <a:cs typeface="Calibri"/>
              </a:rPr>
              <a:t>internal</a:t>
            </a:r>
            <a:r>
              <a:rPr sz="1800" spc="-45" dirty="0">
                <a:latin typeface="Calibri"/>
                <a:cs typeface="Calibri"/>
              </a:rPr>
              <a:t> </a:t>
            </a:r>
            <a:r>
              <a:rPr sz="1800" dirty="0">
                <a:latin typeface="Calibri"/>
                <a:cs typeface="Calibri"/>
              </a:rPr>
              <a:t>cavities</a:t>
            </a:r>
            <a:r>
              <a:rPr sz="1800" spc="-5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an</a:t>
            </a:r>
            <a:r>
              <a:rPr sz="1800" spc="-50" dirty="0">
                <a:latin typeface="Calibri"/>
                <a:cs typeface="Calibri"/>
              </a:rPr>
              <a:t> </a:t>
            </a:r>
            <a:r>
              <a:rPr sz="1800" dirty="0">
                <a:latin typeface="Calibri"/>
                <a:cs typeface="Calibri"/>
              </a:rPr>
              <a:t>organism</a:t>
            </a:r>
            <a:r>
              <a:rPr sz="1800" spc="-50" dirty="0">
                <a:latin typeface="Calibri"/>
                <a:cs typeface="Calibri"/>
              </a:rPr>
              <a:t> </a:t>
            </a:r>
            <a:r>
              <a:rPr sz="1800" spc="-10" dirty="0">
                <a:latin typeface="Calibri"/>
                <a:cs typeface="Calibri"/>
              </a:rPr>
              <a:t>(segments).</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7177" y="188595"/>
            <a:ext cx="3608324" cy="2520061"/>
          </a:xfrm>
          <a:prstGeom prst="rect">
            <a:avLst/>
          </a:prstGeom>
        </p:spPr>
      </p:pic>
      <p:sp>
        <p:nvSpPr>
          <p:cNvPr id="3" name="object 3"/>
          <p:cNvSpPr txBox="1"/>
          <p:nvPr/>
        </p:nvSpPr>
        <p:spPr>
          <a:xfrm>
            <a:off x="1194612" y="2943225"/>
            <a:ext cx="1503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Berry</a:t>
            </a:r>
            <a:r>
              <a:rPr sz="1800" spc="-40" dirty="0">
                <a:latin typeface="Calibri"/>
                <a:cs typeface="Calibri"/>
              </a:rPr>
              <a:t> </a:t>
            </a:r>
            <a:r>
              <a:rPr sz="1800" dirty="0">
                <a:latin typeface="Calibri"/>
                <a:cs typeface="Calibri"/>
              </a:rPr>
              <a:t>of</a:t>
            </a:r>
            <a:r>
              <a:rPr sz="1800" spc="-5" dirty="0">
                <a:latin typeface="Calibri"/>
                <a:cs typeface="Calibri"/>
              </a:rPr>
              <a:t> </a:t>
            </a:r>
            <a:r>
              <a:rPr sz="1800" spc="-10" dirty="0">
                <a:latin typeface="Calibri"/>
                <a:cs typeface="Calibri"/>
              </a:rPr>
              <a:t>tomato</a:t>
            </a:r>
            <a:endParaRPr sz="1800">
              <a:latin typeface="Calibri"/>
              <a:cs typeface="Calibri"/>
            </a:endParaRPr>
          </a:p>
        </p:txBody>
      </p:sp>
      <p:sp>
        <p:nvSpPr>
          <p:cNvPr id="4" name="object 4"/>
          <p:cNvSpPr txBox="1"/>
          <p:nvPr/>
        </p:nvSpPr>
        <p:spPr>
          <a:xfrm>
            <a:off x="6235953" y="3231337"/>
            <a:ext cx="113855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Grape</a:t>
            </a:r>
            <a:r>
              <a:rPr sz="1800" spc="-80" dirty="0">
                <a:latin typeface="Calibri"/>
                <a:cs typeface="Calibri"/>
              </a:rPr>
              <a:t> </a:t>
            </a:r>
            <a:r>
              <a:rPr sz="1800" spc="-10" dirty="0">
                <a:latin typeface="Calibri"/>
                <a:cs typeface="Calibri"/>
              </a:rPr>
              <a:t>berry</a:t>
            </a:r>
            <a:endParaRPr sz="1800">
              <a:latin typeface="Calibri"/>
              <a:cs typeface="Calibri"/>
            </a:endParaRPr>
          </a:p>
        </p:txBody>
      </p:sp>
      <p:pic>
        <p:nvPicPr>
          <p:cNvPr id="5" name="object 5"/>
          <p:cNvPicPr/>
          <p:nvPr/>
        </p:nvPicPr>
        <p:blipFill>
          <a:blip r:embed="rId3" cstate="print"/>
          <a:stretch>
            <a:fillRect/>
          </a:stretch>
        </p:blipFill>
        <p:spPr>
          <a:xfrm>
            <a:off x="4572000" y="188595"/>
            <a:ext cx="4345051" cy="2844038"/>
          </a:xfrm>
          <a:prstGeom prst="rect">
            <a:avLst/>
          </a:prstGeom>
        </p:spPr>
      </p:pic>
      <p:sp>
        <p:nvSpPr>
          <p:cNvPr id="6" name="object 6"/>
          <p:cNvSpPr txBox="1"/>
          <p:nvPr/>
        </p:nvSpPr>
        <p:spPr>
          <a:xfrm>
            <a:off x="5227701" y="4815967"/>
            <a:ext cx="285115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Cucumber</a:t>
            </a:r>
            <a:r>
              <a:rPr sz="1800" spc="-100" dirty="0">
                <a:latin typeface="Calibri"/>
                <a:cs typeface="Calibri"/>
              </a:rPr>
              <a:t> </a:t>
            </a:r>
            <a:r>
              <a:rPr sz="1800" dirty="0">
                <a:latin typeface="Calibri"/>
                <a:cs typeface="Calibri"/>
              </a:rPr>
              <a:t>(Cucumis</a:t>
            </a:r>
            <a:r>
              <a:rPr sz="1800" spc="-75" dirty="0">
                <a:latin typeface="Calibri"/>
                <a:cs typeface="Calibri"/>
              </a:rPr>
              <a:t> </a:t>
            </a:r>
            <a:r>
              <a:rPr sz="1800" spc="-10" dirty="0">
                <a:latin typeface="Calibri"/>
                <a:cs typeface="Calibri"/>
              </a:rPr>
              <a:t>sativus) </a:t>
            </a:r>
            <a:r>
              <a:rPr sz="1800" dirty="0">
                <a:latin typeface="Calibri"/>
                <a:cs typeface="Calibri"/>
              </a:rPr>
              <a:t>fruit</a:t>
            </a:r>
            <a:r>
              <a:rPr sz="1800" spc="-35"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berry</a:t>
            </a:r>
            <a:r>
              <a:rPr sz="1800" spc="-20" dirty="0">
                <a:latin typeface="Calibri"/>
                <a:cs typeface="Calibri"/>
              </a:rPr>
              <a:t> </a:t>
            </a:r>
            <a:r>
              <a:rPr sz="1800" dirty="0">
                <a:latin typeface="Calibri"/>
                <a:cs typeface="Calibri"/>
              </a:rPr>
              <a:t>(pepo,</a:t>
            </a:r>
            <a:r>
              <a:rPr sz="1800" spc="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type</a:t>
            </a:r>
            <a:r>
              <a:rPr sz="1800" spc="-15" dirty="0">
                <a:latin typeface="Calibri"/>
                <a:cs typeface="Calibri"/>
              </a:rPr>
              <a:t> </a:t>
            </a:r>
            <a:r>
              <a:rPr sz="1800" spc="-25" dirty="0">
                <a:latin typeface="Calibri"/>
                <a:cs typeface="Calibri"/>
              </a:rPr>
              <a:t>of </a:t>
            </a:r>
            <a:r>
              <a:rPr sz="1800" spc="-10" dirty="0">
                <a:latin typeface="Calibri"/>
                <a:cs typeface="Calibri"/>
              </a:rPr>
              <a:t>berry).</a:t>
            </a:r>
            <a:endParaRPr sz="1800">
              <a:latin typeface="Calibri"/>
              <a:cs typeface="Calibri"/>
            </a:endParaRPr>
          </a:p>
        </p:txBody>
      </p:sp>
      <p:pic>
        <p:nvPicPr>
          <p:cNvPr id="7" name="object 7"/>
          <p:cNvPicPr/>
          <p:nvPr/>
        </p:nvPicPr>
        <p:blipFill>
          <a:blip r:embed="rId4" cstate="print"/>
          <a:stretch>
            <a:fillRect/>
          </a:stretch>
        </p:blipFill>
        <p:spPr>
          <a:xfrm>
            <a:off x="251523" y="3501059"/>
            <a:ext cx="4728718" cy="31319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4612" y="2655189"/>
            <a:ext cx="19850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30" dirty="0">
                <a:latin typeface="Calibri"/>
                <a:cs typeface="Calibri"/>
              </a:rPr>
              <a:t> </a:t>
            </a:r>
            <a:r>
              <a:rPr sz="1800" dirty="0">
                <a:latin typeface="Calibri"/>
                <a:cs typeface="Calibri"/>
              </a:rPr>
              <a:t>drupe fruit</a:t>
            </a:r>
            <a:r>
              <a:rPr sz="1800" spc="-15" dirty="0">
                <a:latin typeface="Calibri"/>
                <a:cs typeface="Calibri"/>
              </a:rPr>
              <a:t> </a:t>
            </a:r>
            <a:r>
              <a:rPr sz="1800" dirty="0">
                <a:latin typeface="Calibri"/>
                <a:cs typeface="Calibri"/>
              </a:rPr>
              <a:t>of</a:t>
            </a:r>
            <a:r>
              <a:rPr sz="1800" spc="-20" dirty="0">
                <a:latin typeface="Calibri"/>
                <a:cs typeface="Calibri"/>
              </a:rPr>
              <a:t> plum</a:t>
            </a:r>
            <a:endParaRPr sz="1800">
              <a:latin typeface="Calibri"/>
              <a:cs typeface="Calibri"/>
            </a:endParaRPr>
          </a:p>
        </p:txBody>
      </p:sp>
      <p:pic>
        <p:nvPicPr>
          <p:cNvPr id="3" name="object 3"/>
          <p:cNvPicPr/>
          <p:nvPr/>
        </p:nvPicPr>
        <p:blipFill>
          <a:blip r:embed="rId2" cstate="print"/>
          <a:stretch>
            <a:fillRect/>
          </a:stretch>
        </p:blipFill>
        <p:spPr>
          <a:xfrm>
            <a:off x="60960" y="306673"/>
            <a:ext cx="4511040" cy="2266346"/>
          </a:xfrm>
          <a:prstGeom prst="rect">
            <a:avLst/>
          </a:prstGeom>
        </p:spPr>
      </p:pic>
      <p:pic>
        <p:nvPicPr>
          <p:cNvPr id="4" name="object 4"/>
          <p:cNvPicPr/>
          <p:nvPr/>
        </p:nvPicPr>
        <p:blipFill>
          <a:blip r:embed="rId3" cstate="print"/>
          <a:stretch>
            <a:fillRect/>
          </a:stretch>
        </p:blipFill>
        <p:spPr>
          <a:xfrm>
            <a:off x="5508116" y="116712"/>
            <a:ext cx="3039617" cy="2267966"/>
          </a:xfrm>
          <a:prstGeom prst="rect">
            <a:avLst/>
          </a:prstGeom>
        </p:spPr>
      </p:pic>
      <p:sp>
        <p:nvSpPr>
          <p:cNvPr id="5" name="object 5"/>
          <p:cNvSpPr txBox="1">
            <a:spLocks noGrp="1"/>
          </p:cNvSpPr>
          <p:nvPr>
            <p:ph type="title"/>
          </p:nvPr>
        </p:nvSpPr>
        <p:spPr>
          <a:xfrm>
            <a:off x="5947917" y="2295271"/>
            <a:ext cx="2070735" cy="299720"/>
          </a:xfrm>
          <a:prstGeom prst="rect">
            <a:avLst/>
          </a:prstGeom>
        </p:spPr>
        <p:txBody>
          <a:bodyPr vert="horz" wrap="square" lIns="0" tIns="12700" rIns="0" bIns="0" rtlCol="0">
            <a:spAutoFit/>
          </a:bodyPr>
          <a:lstStyle/>
          <a:p>
            <a:pPr marL="12700">
              <a:lnSpc>
                <a:spcPct val="100000"/>
              </a:lnSpc>
              <a:spcBef>
                <a:spcPts val="100"/>
              </a:spcBef>
            </a:pPr>
            <a:r>
              <a:rPr sz="1800" b="0" dirty="0">
                <a:latin typeface="Calibri"/>
                <a:cs typeface="Calibri"/>
              </a:rPr>
              <a:t>A</a:t>
            </a:r>
            <a:r>
              <a:rPr sz="1800" b="0" spc="-30" dirty="0">
                <a:latin typeface="Calibri"/>
                <a:cs typeface="Calibri"/>
              </a:rPr>
              <a:t> </a:t>
            </a:r>
            <a:r>
              <a:rPr sz="1800" b="0" dirty="0">
                <a:latin typeface="Calibri"/>
                <a:cs typeface="Calibri"/>
              </a:rPr>
              <a:t>drupe fruit</a:t>
            </a:r>
            <a:r>
              <a:rPr sz="1800" b="0" spc="-10" dirty="0">
                <a:latin typeface="Calibri"/>
                <a:cs typeface="Calibri"/>
              </a:rPr>
              <a:t> </a:t>
            </a:r>
            <a:r>
              <a:rPr sz="1800" b="0" dirty="0">
                <a:latin typeface="Calibri"/>
                <a:cs typeface="Calibri"/>
              </a:rPr>
              <a:t>of</a:t>
            </a:r>
            <a:r>
              <a:rPr sz="1800" b="0" spc="-20" dirty="0">
                <a:latin typeface="Calibri"/>
                <a:cs typeface="Calibri"/>
              </a:rPr>
              <a:t> </a:t>
            </a:r>
            <a:r>
              <a:rPr sz="1800" b="0" spc="-10" dirty="0">
                <a:latin typeface="Calibri"/>
                <a:cs typeface="Calibri"/>
              </a:rPr>
              <a:t>peach</a:t>
            </a:r>
            <a:endParaRPr sz="1800">
              <a:latin typeface="Calibri"/>
              <a:cs typeface="Calibri"/>
            </a:endParaRPr>
          </a:p>
        </p:txBody>
      </p:sp>
      <p:sp>
        <p:nvSpPr>
          <p:cNvPr id="6" name="object 6"/>
          <p:cNvSpPr txBox="1"/>
          <p:nvPr/>
        </p:nvSpPr>
        <p:spPr>
          <a:xfrm>
            <a:off x="78739" y="5392013"/>
            <a:ext cx="41268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The</a:t>
            </a:r>
            <a:r>
              <a:rPr sz="1800" spc="245" dirty="0">
                <a:latin typeface="Calibri"/>
                <a:cs typeface="Calibri"/>
              </a:rPr>
              <a:t> </a:t>
            </a:r>
            <a:r>
              <a:rPr sz="1800" dirty="0">
                <a:latin typeface="Calibri"/>
                <a:cs typeface="Calibri"/>
              </a:rPr>
              <a:t>mature</a:t>
            </a:r>
            <a:r>
              <a:rPr sz="1800" spc="250" dirty="0">
                <a:latin typeface="Calibri"/>
                <a:cs typeface="Calibri"/>
              </a:rPr>
              <a:t> </a:t>
            </a:r>
            <a:r>
              <a:rPr sz="1800" dirty="0">
                <a:latin typeface="Calibri"/>
                <a:cs typeface="Calibri"/>
              </a:rPr>
              <a:t>fruits</a:t>
            </a:r>
            <a:r>
              <a:rPr sz="1800" spc="250" dirty="0">
                <a:latin typeface="Calibri"/>
                <a:cs typeface="Calibri"/>
              </a:rPr>
              <a:t> </a:t>
            </a:r>
            <a:r>
              <a:rPr sz="1800" dirty="0">
                <a:latin typeface="Calibri"/>
                <a:cs typeface="Calibri"/>
              </a:rPr>
              <a:t>of</a:t>
            </a:r>
            <a:r>
              <a:rPr sz="1800" spc="245" dirty="0">
                <a:latin typeface="Calibri"/>
                <a:cs typeface="Calibri"/>
              </a:rPr>
              <a:t> </a:t>
            </a:r>
            <a:r>
              <a:rPr sz="1800" dirty="0">
                <a:latin typeface="Calibri"/>
                <a:cs typeface="Calibri"/>
              </a:rPr>
              <a:t>banana</a:t>
            </a:r>
            <a:r>
              <a:rPr sz="1800" spc="260" dirty="0">
                <a:latin typeface="Calibri"/>
                <a:cs typeface="Calibri"/>
              </a:rPr>
              <a:t> </a:t>
            </a:r>
            <a:r>
              <a:rPr sz="1800" dirty="0">
                <a:latin typeface="Calibri"/>
                <a:cs typeface="Calibri"/>
              </a:rPr>
              <a:t>are</a:t>
            </a:r>
            <a:r>
              <a:rPr sz="1800" spc="245" dirty="0">
                <a:latin typeface="Calibri"/>
                <a:cs typeface="Calibri"/>
              </a:rPr>
              <a:t> </a:t>
            </a:r>
            <a:r>
              <a:rPr sz="1800" dirty="0">
                <a:latin typeface="Calibri"/>
                <a:cs typeface="Calibri"/>
              </a:rPr>
              <a:t>a</a:t>
            </a:r>
            <a:r>
              <a:rPr sz="1800" spc="250" dirty="0">
                <a:latin typeface="Calibri"/>
                <a:cs typeface="Calibri"/>
              </a:rPr>
              <a:t> </a:t>
            </a:r>
            <a:r>
              <a:rPr sz="1800" dirty="0">
                <a:latin typeface="Calibri"/>
                <a:cs typeface="Calibri"/>
              </a:rPr>
              <a:t>type</a:t>
            </a:r>
            <a:r>
              <a:rPr sz="1800" spc="245" dirty="0">
                <a:latin typeface="Calibri"/>
                <a:cs typeface="Calibri"/>
              </a:rPr>
              <a:t> </a:t>
            </a:r>
            <a:r>
              <a:rPr sz="1800" spc="-25" dirty="0">
                <a:latin typeface="Calibri"/>
                <a:cs typeface="Calibri"/>
              </a:rPr>
              <a:t>of</a:t>
            </a:r>
            <a:endParaRPr sz="1800">
              <a:latin typeface="Calibri"/>
              <a:cs typeface="Calibri"/>
            </a:endParaRPr>
          </a:p>
        </p:txBody>
      </p:sp>
      <p:sp>
        <p:nvSpPr>
          <p:cNvPr id="7" name="object 7"/>
          <p:cNvSpPr txBox="1"/>
          <p:nvPr/>
        </p:nvSpPr>
        <p:spPr>
          <a:xfrm>
            <a:off x="78739" y="5666638"/>
            <a:ext cx="412813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multi-</a:t>
            </a:r>
            <a:r>
              <a:rPr sz="1800" dirty="0">
                <a:latin typeface="Calibri"/>
                <a:cs typeface="Calibri"/>
              </a:rPr>
              <a:t>seeded</a:t>
            </a:r>
            <a:r>
              <a:rPr sz="1800" spc="390" dirty="0">
                <a:latin typeface="Calibri"/>
                <a:cs typeface="Calibri"/>
              </a:rPr>
              <a:t> </a:t>
            </a:r>
            <a:r>
              <a:rPr sz="1800" dirty="0">
                <a:latin typeface="Calibri"/>
                <a:cs typeface="Calibri"/>
              </a:rPr>
              <a:t>berry,</a:t>
            </a:r>
            <a:r>
              <a:rPr sz="1800" spc="385" dirty="0">
                <a:latin typeface="Calibri"/>
                <a:cs typeface="Calibri"/>
              </a:rPr>
              <a:t> </a:t>
            </a:r>
            <a:r>
              <a:rPr sz="1800" dirty="0">
                <a:latin typeface="Calibri"/>
                <a:cs typeface="Calibri"/>
              </a:rPr>
              <a:t>with</a:t>
            </a:r>
            <a:r>
              <a:rPr sz="1800" spc="400" dirty="0">
                <a:latin typeface="Calibri"/>
                <a:cs typeface="Calibri"/>
              </a:rPr>
              <a:t> </a:t>
            </a:r>
            <a:r>
              <a:rPr sz="1800" dirty="0">
                <a:latin typeface="Calibri"/>
                <a:cs typeface="Calibri"/>
              </a:rPr>
              <a:t>a</a:t>
            </a:r>
            <a:r>
              <a:rPr sz="1800" spc="385" dirty="0">
                <a:latin typeface="Calibri"/>
                <a:cs typeface="Calibri"/>
              </a:rPr>
              <a:t> </a:t>
            </a:r>
            <a:r>
              <a:rPr sz="1800" dirty="0">
                <a:latin typeface="Calibri"/>
                <a:cs typeface="Calibri"/>
              </a:rPr>
              <a:t>leathery</a:t>
            </a:r>
            <a:r>
              <a:rPr sz="1800" spc="390" dirty="0">
                <a:latin typeface="Calibri"/>
                <a:cs typeface="Calibri"/>
              </a:rPr>
              <a:t> </a:t>
            </a:r>
            <a:r>
              <a:rPr sz="1800" spc="-10" dirty="0">
                <a:latin typeface="Calibri"/>
                <a:cs typeface="Calibri"/>
              </a:rPr>
              <a:t>outer </a:t>
            </a:r>
            <a:r>
              <a:rPr sz="1800" dirty="0">
                <a:latin typeface="Calibri"/>
                <a:cs typeface="Calibri"/>
              </a:rPr>
              <a:t>coat</a:t>
            </a:r>
            <a:r>
              <a:rPr sz="1800" spc="455" dirty="0">
                <a:latin typeface="Calibri"/>
                <a:cs typeface="Calibri"/>
              </a:rPr>
              <a:t> </a:t>
            </a:r>
            <a:r>
              <a:rPr sz="1800" dirty="0">
                <a:latin typeface="Calibri"/>
                <a:cs typeface="Calibri"/>
              </a:rPr>
              <a:t>known</a:t>
            </a:r>
            <a:r>
              <a:rPr sz="1800" spc="465" dirty="0">
                <a:latin typeface="Calibri"/>
                <a:cs typeface="Calibri"/>
              </a:rPr>
              <a:t> </a:t>
            </a:r>
            <a:r>
              <a:rPr sz="1800" dirty="0">
                <a:latin typeface="Calibri"/>
                <a:cs typeface="Calibri"/>
              </a:rPr>
              <a:t>as</a:t>
            </a:r>
            <a:r>
              <a:rPr sz="1800" spc="475" dirty="0">
                <a:latin typeface="Calibri"/>
                <a:cs typeface="Calibri"/>
              </a:rPr>
              <a:t> </a:t>
            </a:r>
            <a:r>
              <a:rPr sz="1800" dirty="0">
                <a:latin typeface="Calibri"/>
                <a:cs typeface="Calibri"/>
              </a:rPr>
              <a:t>an</a:t>
            </a:r>
            <a:r>
              <a:rPr sz="1800" spc="465" dirty="0">
                <a:latin typeface="Calibri"/>
                <a:cs typeface="Calibri"/>
              </a:rPr>
              <a:t> </a:t>
            </a:r>
            <a:r>
              <a:rPr sz="1800" dirty="0">
                <a:latin typeface="Calibri"/>
                <a:cs typeface="Calibri"/>
              </a:rPr>
              <a:t>exocarp,</a:t>
            </a:r>
            <a:r>
              <a:rPr sz="1800" spc="455" dirty="0">
                <a:latin typeface="Calibri"/>
                <a:cs typeface="Calibri"/>
              </a:rPr>
              <a:t> </a:t>
            </a:r>
            <a:r>
              <a:rPr sz="1800" dirty="0">
                <a:latin typeface="Calibri"/>
                <a:cs typeface="Calibri"/>
              </a:rPr>
              <a:t>and</a:t>
            </a:r>
            <a:r>
              <a:rPr sz="1800" spc="465" dirty="0">
                <a:latin typeface="Calibri"/>
                <a:cs typeface="Calibri"/>
              </a:rPr>
              <a:t> </a:t>
            </a:r>
            <a:r>
              <a:rPr sz="1800" dirty="0">
                <a:latin typeface="Calibri"/>
                <a:cs typeface="Calibri"/>
              </a:rPr>
              <a:t>a</a:t>
            </a:r>
            <a:r>
              <a:rPr sz="1800" spc="459" dirty="0">
                <a:latin typeface="Calibri"/>
                <a:cs typeface="Calibri"/>
              </a:rPr>
              <a:t> </a:t>
            </a:r>
            <a:r>
              <a:rPr sz="1800" spc="-10" dirty="0">
                <a:latin typeface="Calibri"/>
                <a:cs typeface="Calibri"/>
              </a:rPr>
              <a:t>fleshy, </a:t>
            </a:r>
            <a:r>
              <a:rPr sz="1800" dirty="0">
                <a:latin typeface="Calibri"/>
                <a:cs typeface="Calibri"/>
              </a:rPr>
              <a:t>edible</a:t>
            </a:r>
            <a:r>
              <a:rPr sz="1800" spc="200" dirty="0">
                <a:latin typeface="Calibri"/>
                <a:cs typeface="Calibri"/>
              </a:rPr>
              <a:t>   </a:t>
            </a:r>
            <a:r>
              <a:rPr sz="1800" dirty="0">
                <a:latin typeface="Calibri"/>
                <a:cs typeface="Calibri"/>
              </a:rPr>
              <a:t>interior</a:t>
            </a:r>
            <a:r>
              <a:rPr sz="1800" spc="195" dirty="0">
                <a:latin typeface="Calibri"/>
                <a:cs typeface="Calibri"/>
              </a:rPr>
              <a:t>   </a:t>
            </a:r>
            <a:r>
              <a:rPr sz="1800" dirty="0">
                <a:latin typeface="Calibri"/>
                <a:cs typeface="Calibri"/>
              </a:rPr>
              <a:t>with</a:t>
            </a:r>
            <a:r>
              <a:rPr sz="1800" spc="195" dirty="0">
                <a:latin typeface="Calibri"/>
                <a:cs typeface="Calibri"/>
              </a:rPr>
              <a:t>   </a:t>
            </a:r>
            <a:r>
              <a:rPr sz="1800" dirty="0">
                <a:latin typeface="Calibri"/>
                <a:cs typeface="Calibri"/>
              </a:rPr>
              <a:t>numerous</a:t>
            </a:r>
            <a:r>
              <a:rPr sz="1800" spc="200" dirty="0">
                <a:latin typeface="Calibri"/>
                <a:cs typeface="Calibri"/>
              </a:rPr>
              <a:t>   </a:t>
            </a:r>
            <a:r>
              <a:rPr sz="1800" spc="-10" dirty="0">
                <a:latin typeface="Calibri"/>
                <a:cs typeface="Calibri"/>
              </a:rPr>
              <a:t>seeds embedded.</a:t>
            </a:r>
            <a:endParaRPr sz="1800">
              <a:latin typeface="Calibri"/>
              <a:cs typeface="Calibri"/>
            </a:endParaRPr>
          </a:p>
        </p:txBody>
      </p:sp>
      <p:pic>
        <p:nvPicPr>
          <p:cNvPr id="8" name="object 8"/>
          <p:cNvPicPr/>
          <p:nvPr/>
        </p:nvPicPr>
        <p:blipFill>
          <a:blip r:embed="rId4" cstate="print"/>
          <a:stretch>
            <a:fillRect/>
          </a:stretch>
        </p:blipFill>
        <p:spPr>
          <a:xfrm>
            <a:off x="472300" y="3073780"/>
            <a:ext cx="3186049" cy="2227453"/>
          </a:xfrm>
          <a:prstGeom prst="rect">
            <a:avLst/>
          </a:prstGeom>
        </p:spPr>
      </p:pic>
      <p:pic>
        <p:nvPicPr>
          <p:cNvPr id="9" name="object 9"/>
          <p:cNvPicPr/>
          <p:nvPr/>
        </p:nvPicPr>
        <p:blipFill>
          <a:blip r:embed="rId5" cstate="print"/>
          <a:stretch>
            <a:fillRect/>
          </a:stretch>
        </p:blipFill>
        <p:spPr>
          <a:xfrm>
            <a:off x="5074792" y="2996945"/>
            <a:ext cx="4069207" cy="2628010"/>
          </a:xfrm>
          <a:prstGeom prst="rect">
            <a:avLst/>
          </a:prstGeom>
        </p:spPr>
      </p:pic>
      <p:sp>
        <p:nvSpPr>
          <p:cNvPr id="10" name="object 10"/>
          <p:cNvSpPr txBox="1"/>
          <p:nvPr/>
        </p:nvSpPr>
        <p:spPr>
          <a:xfrm>
            <a:off x="4612894" y="5824220"/>
            <a:ext cx="44132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Achenes</a:t>
            </a:r>
            <a:r>
              <a:rPr sz="1800" spc="-3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sunflower</a:t>
            </a:r>
            <a:r>
              <a:rPr sz="1800" spc="-30" dirty="0">
                <a:latin typeface="Calibri"/>
                <a:cs typeface="Calibri"/>
              </a:rPr>
              <a:t> </a:t>
            </a:r>
            <a:r>
              <a:rPr sz="1800" dirty="0">
                <a:latin typeface="Calibri"/>
                <a:cs typeface="Calibri"/>
              </a:rPr>
              <a:t>(</a:t>
            </a:r>
            <a:r>
              <a:rPr sz="1800" b="1" dirty="0">
                <a:latin typeface="Calibri"/>
                <a:cs typeface="Calibri"/>
              </a:rPr>
              <a:t>Helianthus</a:t>
            </a:r>
            <a:r>
              <a:rPr sz="1800" b="1" spc="-45" dirty="0">
                <a:latin typeface="Calibri"/>
                <a:cs typeface="Calibri"/>
              </a:rPr>
              <a:t> </a:t>
            </a:r>
            <a:r>
              <a:rPr sz="1800" b="1" spc="-10" dirty="0">
                <a:latin typeface="Calibri"/>
                <a:cs typeface="Calibri"/>
              </a:rPr>
              <a:t>annuus</a:t>
            </a:r>
            <a:r>
              <a:rPr sz="1800" spc="-10" dirty="0">
                <a:latin typeface="Calibri"/>
                <a:cs typeface="Calibri"/>
              </a:rPr>
              <a:t>).</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532" y="332740"/>
            <a:ext cx="2831592" cy="3743959"/>
          </a:xfrm>
          <a:prstGeom prst="rect">
            <a:avLst/>
          </a:prstGeom>
        </p:spPr>
      </p:pic>
      <p:sp>
        <p:nvSpPr>
          <p:cNvPr id="3" name="object 3"/>
          <p:cNvSpPr txBox="1"/>
          <p:nvPr/>
        </p:nvSpPr>
        <p:spPr>
          <a:xfrm>
            <a:off x="258267" y="4455921"/>
            <a:ext cx="30422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Flat,</a:t>
            </a:r>
            <a:r>
              <a:rPr sz="1800" spc="-70" dirty="0">
                <a:latin typeface="Calibri"/>
                <a:cs typeface="Calibri"/>
              </a:rPr>
              <a:t> </a:t>
            </a:r>
            <a:r>
              <a:rPr sz="1800" dirty="0">
                <a:latin typeface="Calibri"/>
                <a:cs typeface="Calibri"/>
              </a:rPr>
              <a:t>winged</a:t>
            </a:r>
            <a:r>
              <a:rPr sz="1800" spc="-35" dirty="0">
                <a:latin typeface="Calibri"/>
                <a:cs typeface="Calibri"/>
              </a:rPr>
              <a:t> </a:t>
            </a:r>
            <a:r>
              <a:rPr sz="1800" dirty="0">
                <a:latin typeface="Calibri"/>
                <a:cs typeface="Calibri"/>
              </a:rPr>
              <a:t>pods</a:t>
            </a:r>
            <a:r>
              <a:rPr sz="1800" spc="-35" dirty="0">
                <a:latin typeface="Calibri"/>
                <a:cs typeface="Calibri"/>
              </a:rPr>
              <a:t> </a:t>
            </a:r>
            <a:r>
              <a:rPr sz="1800" dirty="0">
                <a:latin typeface="Calibri"/>
                <a:cs typeface="Calibri"/>
              </a:rPr>
              <a:t>of</a:t>
            </a:r>
            <a:r>
              <a:rPr sz="1800" spc="-55" dirty="0">
                <a:latin typeface="Calibri"/>
                <a:cs typeface="Calibri"/>
              </a:rPr>
              <a:t> </a:t>
            </a:r>
            <a:r>
              <a:rPr sz="1800" dirty="0">
                <a:latin typeface="Calibri"/>
                <a:cs typeface="Calibri"/>
              </a:rPr>
              <a:t>penny</a:t>
            </a:r>
            <a:r>
              <a:rPr sz="1800" spc="-40" dirty="0">
                <a:latin typeface="Calibri"/>
                <a:cs typeface="Calibri"/>
              </a:rPr>
              <a:t> </a:t>
            </a:r>
            <a:r>
              <a:rPr sz="1800" spc="-20" dirty="0">
                <a:latin typeface="Calibri"/>
                <a:cs typeface="Calibri"/>
              </a:rPr>
              <a:t>cress</a:t>
            </a:r>
            <a:endParaRPr sz="1800">
              <a:latin typeface="Calibri"/>
              <a:cs typeface="Calibri"/>
            </a:endParaRPr>
          </a:p>
        </p:txBody>
      </p:sp>
      <p:pic>
        <p:nvPicPr>
          <p:cNvPr id="4" name="object 4"/>
          <p:cNvPicPr/>
          <p:nvPr/>
        </p:nvPicPr>
        <p:blipFill>
          <a:blip r:embed="rId3" cstate="print"/>
          <a:stretch>
            <a:fillRect/>
          </a:stretch>
        </p:blipFill>
        <p:spPr>
          <a:xfrm>
            <a:off x="5371465" y="268097"/>
            <a:ext cx="2779521" cy="3736594"/>
          </a:xfrm>
          <a:prstGeom prst="rect">
            <a:avLst/>
          </a:prstGeom>
        </p:spPr>
      </p:pic>
      <p:sp>
        <p:nvSpPr>
          <p:cNvPr id="5" name="object 5"/>
          <p:cNvSpPr txBox="1"/>
          <p:nvPr/>
        </p:nvSpPr>
        <p:spPr>
          <a:xfrm>
            <a:off x="5299709" y="4239895"/>
            <a:ext cx="3299460"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latin typeface="Calibri"/>
                <a:cs typeface="Calibri"/>
              </a:rPr>
              <a:t>Many-</a:t>
            </a:r>
            <a:r>
              <a:rPr sz="1800" dirty="0">
                <a:latin typeface="Calibri"/>
                <a:cs typeface="Calibri"/>
              </a:rPr>
              <a:t>seeded,</a:t>
            </a:r>
            <a:r>
              <a:rPr sz="1800" spc="-70" dirty="0">
                <a:latin typeface="Calibri"/>
                <a:cs typeface="Calibri"/>
              </a:rPr>
              <a:t> </a:t>
            </a:r>
            <a:r>
              <a:rPr sz="1800" dirty="0">
                <a:latin typeface="Calibri"/>
                <a:cs typeface="Calibri"/>
              </a:rPr>
              <a:t>indehiscent,</a:t>
            </a:r>
            <a:r>
              <a:rPr sz="1800" spc="-40" dirty="0">
                <a:latin typeface="Calibri"/>
                <a:cs typeface="Calibri"/>
              </a:rPr>
              <a:t> </a:t>
            </a:r>
            <a:r>
              <a:rPr sz="1800" spc="-10" dirty="0">
                <a:latin typeface="Calibri"/>
                <a:cs typeface="Calibri"/>
              </a:rPr>
              <a:t>jointed, </a:t>
            </a:r>
            <a:r>
              <a:rPr sz="1800" dirty="0">
                <a:latin typeface="Calibri"/>
                <a:cs typeface="Calibri"/>
              </a:rPr>
              <a:t>siliqua</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Wild</a:t>
            </a:r>
            <a:r>
              <a:rPr sz="1800" spc="-5" dirty="0">
                <a:latin typeface="Calibri"/>
                <a:cs typeface="Calibri"/>
              </a:rPr>
              <a:t> </a:t>
            </a:r>
            <a:r>
              <a:rPr sz="1800" spc="-10" dirty="0">
                <a:latin typeface="Calibri"/>
                <a:cs typeface="Calibri"/>
              </a:rPr>
              <a:t>Radish</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9514" y="260604"/>
            <a:ext cx="5429250" cy="3619500"/>
          </a:xfrm>
          <a:prstGeom prst="rect">
            <a:avLst/>
          </a:prstGeom>
        </p:spPr>
      </p:pic>
      <p:sp>
        <p:nvSpPr>
          <p:cNvPr id="3" name="object 3"/>
          <p:cNvSpPr txBox="1"/>
          <p:nvPr/>
        </p:nvSpPr>
        <p:spPr>
          <a:xfrm>
            <a:off x="906576" y="4095750"/>
            <a:ext cx="241935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a:t>
            </a:r>
            <a:r>
              <a:rPr sz="1800" b="1" spc="-25" dirty="0">
                <a:latin typeface="Calibri"/>
                <a:cs typeface="Calibri"/>
              </a:rPr>
              <a:t> </a:t>
            </a:r>
            <a:r>
              <a:rPr sz="1800" b="1" dirty="0">
                <a:latin typeface="Calibri"/>
                <a:cs typeface="Calibri"/>
              </a:rPr>
              <a:t>legume</a:t>
            </a:r>
            <a:r>
              <a:rPr sz="1800" b="1" spc="-40" dirty="0">
                <a:latin typeface="Calibri"/>
                <a:cs typeface="Calibri"/>
              </a:rPr>
              <a:t> </a:t>
            </a:r>
            <a:r>
              <a:rPr sz="1800" b="1" dirty="0">
                <a:latin typeface="Calibri"/>
                <a:cs typeface="Calibri"/>
              </a:rPr>
              <a:t>of</a:t>
            </a:r>
            <a:r>
              <a:rPr sz="1800" b="1" spc="-15" dirty="0">
                <a:latin typeface="Calibri"/>
                <a:cs typeface="Calibri"/>
              </a:rPr>
              <a:t> </a:t>
            </a:r>
            <a:r>
              <a:rPr sz="1800" b="1" dirty="0">
                <a:latin typeface="Calibri"/>
                <a:cs typeface="Calibri"/>
              </a:rPr>
              <a:t>honey</a:t>
            </a:r>
            <a:r>
              <a:rPr sz="1800" b="1" spc="-55" dirty="0">
                <a:latin typeface="Calibri"/>
                <a:cs typeface="Calibri"/>
              </a:rPr>
              <a:t> </a:t>
            </a:r>
            <a:r>
              <a:rPr sz="1800" b="1" spc="-10" dirty="0">
                <a:latin typeface="Calibri"/>
                <a:cs typeface="Calibri"/>
              </a:rPr>
              <a:t>locust</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9514" y="548640"/>
            <a:ext cx="4414647" cy="4176013"/>
          </a:xfrm>
          <a:prstGeom prst="rect">
            <a:avLst/>
          </a:prstGeom>
        </p:spPr>
      </p:pic>
      <p:pic>
        <p:nvPicPr>
          <p:cNvPr id="3" name="object 3"/>
          <p:cNvPicPr/>
          <p:nvPr/>
        </p:nvPicPr>
        <p:blipFill>
          <a:blip r:embed="rId3" cstate="print"/>
          <a:stretch>
            <a:fillRect/>
          </a:stretch>
        </p:blipFill>
        <p:spPr>
          <a:xfrm>
            <a:off x="5004053" y="980694"/>
            <a:ext cx="3810761" cy="4231493"/>
          </a:xfrm>
          <a:prstGeom prst="rect">
            <a:avLst/>
          </a:prstGeom>
        </p:spPr>
      </p:pic>
      <p:sp>
        <p:nvSpPr>
          <p:cNvPr id="4" name="object 4"/>
          <p:cNvSpPr txBox="1"/>
          <p:nvPr/>
        </p:nvSpPr>
        <p:spPr>
          <a:xfrm>
            <a:off x="3283077" y="5824220"/>
            <a:ext cx="32080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a:t>
            </a:r>
            <a:r>
              <a:rPr sz="1800" b="1" spc="-35" dirty="0">
                <a:latin typeface="Calibri"/>
                <a:cs typeface="Calibri"/>
              </a:rPr>
              <a:t> </a:t>
            </a:r>
            <a:r>
              <a:rPr sz="1800" b="1" dirty="0">
                <a:latin typeface="Calibri"/>
                <a:cs typeface="Calibri"/>
              </a:rPr>
              <a:t>seudodrupe</a:t>
            </a:r>
            <a:r>
              <a:rPr sz="1800" b="1" spc="-55" dirty="0">
                <a:latin typeface="Calibri"/>
                <a:cs typeface="Calibri"/>
              </a:rPr>
              <a:t> </a:t>
            </a:r>
            <a:r>
              <a:rPr sz="1800" b="1" dirty="0">
                <a:latin typeface="Calibri"/>
                <a:cs typeface="Calibri"/>
              </a:rPr>
              <a:t>of</a:t>
            </a:r>
            <a:r>
              <a:rPr sz="1800" b="1" spc="-20" dirty="0">
                <a:latin typeface="Calibri"/>
                <a:cs typeface="Calibri"/>
              </a:rPr>
              <a:t> </a:t>
            </a:r>
            <a:r>
              <a:rPr sz="1800" b="1" dirty="0">
                <a:latin typeface="Calibri"/>
                <a:cs typeface="Calibri"/>
              </a:rPr>
              <a:t>walnut</a:t>
            </a:r>
            <a:r>
              <a:rPr sz="1800" b="1" spc="-45" dirty="0">
                <a:latin typeface="Calibri"/>
                <a:cs typeface="Calibri"/>
              </a:rPr>
              <a:t> </a:t>
            </a:r>
            <a:r>
              <a:rPr sz="1800" b="1" spc="-10" dirty="0">
                <a:latin typeface="Calibri"/>
                <a:cs typeface="Calibri"/>
              </a:rPr>
              <a:t>(</a:t>
            </a:r>
            <a:r>
              <a:rPr sz="1800" b="1" i="1" spc="-10" dirty="0">
                <a:latin typeface="Calibri"/>
                <a:cs typeface="Calibri"/>
              </a:rPr>
              <a:t>Juglans</a:t>
            </a:r>
            <a:r>
              <a:rPr sz="1800" b="1" spc="-10" dirty="0">
                <a:latin typeface="Calibri"/>
                <a:cs typeface="Calibri"/>
              </a:rPr>
              <a:t>)</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546" y="1494297"/>
            <a:ext cx="2731404" cy="2762488"/>
          </a:xfrm>
          <a:prstGeom prst="rect">
            <a:avLst/>
          </a:prstGeom>
        </p:spPr>
      </p:pic>
      <p:pic>
        <p:nvPicPr>
          <p:cNvPr id="3" name="object 3"/>
          <p:cNvPicPr/>
          <p:nvPr/>
        </p:nvPicPr>
        <p:blipFill>
          <a:blip r:embed="rId3" cstate="print"/>
          <a:stretch>
            <a:fillRect/>
          </a:stretch>
        </p:blipFill>
        <p:spPr>
          <a:xfrm>
            <a:off x="4572000" y="476630"/>
            <a:ext cx="3575811" cy="5039995"/>
          </a:xfrm>
          <a:prstGeom prst="rect">
            <a:avLst/>
          </a:prstGeom>
        </p:spPr>
      </p:pic>
      <p:sp>
        <p:nvSpPr>
          <p:cNvPr id="4" name="object 4"/>
          <p:cNvSpPr txBox="1"/>
          <p:nvPr/>
        </p:nvSpPr>
        <p:spPr>
          <a:xfrm>
            <a:off x="2779014" y="5824220"/>
            <a:ext cx="227965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a:t>
            </a:r>
            <a:r>
              <a:rPr sz="1800" b="1" spc="-45" dirty="0">
                <a:latin typeface="Calibri"/>
                <a:cs typeface="Calibri"/>
              </a:rPr>
              <a:t> </a:t>
            </a:r>
            <a:r>
              <a:rPr sz="1800" b="1" dirty="0">
                <a:latin typeface="Calibri"/>
                <a:cs typeface="Calibri"/>
              </a:rPr>
              <a:t>follicetum</a:t>
            </a:r>
            <a:r>
              <a:rPr sz="1800" b="1" spc="-65" dirty="0">
                <a:latin typeface="Calibri"/>
                <a:cs typeface="Calibri"/>
              </a:rPr>
              <a:t> </a:t>
            </a:r>
            <a:r>
              <a:rPr sz="1800" b="1" i="1" spc="-10" dirty="0">
                <a:latin typeface="Calibri"/>
                <a:cs typeface="Calibri"/>
              </a:rPr>
              <a:t>(Magnolia)</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44117-B2CA-44D7-836F-F93D336C3318}"/>
              </a:ext>
            </a:extLst>
          </p:cNvPr>
          <p:cNvSpPr>
            <a:spLocks noGrp="1"/>
          </p:cNvSpPr>
          <p:nvPr>
            <p:ph type="title"/>
          </p:nvPr>
        </p:nvSpPr>
        <p:spPr/>
        <p:txBody>
          <a:bodyPr>
            <a:normAutofit/>
          </a:bodyPr>
          <a:lstStyle/>
          <a:p>
            <a:r>
              <a:rPr lang="en-US" sz="4400" i="1" dirty="0">
                <a:solidFill>
                  <a:schemeClr val="accent1">
                    <a:lumMod val="75000"/>
                  </a:schemeClr>
                </a:solidFill>
                <a:latin typeface="Aharoni" pitchFamily="2" charset="-79"/>
                <a:cs typeface="Aharoni" pitchFamily="2" charset="-79"/>
              </a:rPr>
              <a:t>Flowering Plants</a:t>
            </a:r>
            <a:endParaRPr lang="ru-KZ" dirty="0"/>
          </a:p>
        </p:txBody>
      </p:sp>
      <p:sp>
        <p:nvSpPr>
          <p:cNvPr id="3" name="Объект 2">
            <a:extLst>
              <a:ext uri="{FF2B5EF4-FFF2-40B4-BE49-F238E27FC236}">
                <a16:creationId xmlns:a16="http://schemas.microsoft.com/office/drawing/2014/main" id="{ACF1EAED-7AC8-4529-AEF0-05DBCD3DEE84}"/>
              </a:ext>
            </a:extLst>
          </p:cNvPr>
          <p:cNvSpPr>
            <a:spLocks noGrp="1"/>
          </p:cNvSpPr>
          <p:nvPr>
            <p:ph idx="1"/>
          </p:nvPr>
        </p:nvSpPr>
        <p:spPr/>
        <p:txBody>
          <a:bodyPr>
            <a:normAutofit fontScale="70000" lnSpcReduction="20000"/>
          </a:bodyPr>
          <a:lstStyle/>
          <a:p>
            <a:pPr indent="447675" algn="just"/>
            <a:r>
              <a:rPr lang="en-US" sz="3400" dirty="0"/>
              <a:t>The flowering plants, or angiosperms (also called </a:t>
            </a:r>
            <a:r>
              <a:rPr lang="en-US" sz="3400" dirty="0">
                <a:solidFill>
                  <a:schemeClr val="accent1">
                    <a:lumMod val="75000"/>
                  </a:schemeClr>
                </a:solidFill>
              </a:rPr>
              <a:t>Angiospermae, </a:t>
            </a:r>
            <a:r>
              <a:rPr lang="en-US" sz="3400" dirty="0" err="1">
                <a:solidFill>
                  <a:schemeClr val="accent1">
                    <a:lumMod val="75000"/>
                  </a:schemeClr>
                </a:solidFill>
              </a:rPr>
              <a:t>Magnoliophyta</a:t>
            </a:r>
            <a:r>
              <a:rPr lang="en-US" sz="3400" dirty="0">
                <a:solidFill>
                  <a:schemeClr val="accent1">
                    <a:lumMod val="75000"/>
                  </a:schemeClr>
                </a:solidFill>
              </a:rPr>
              <a:t>, </a:t>
            </a:r>
            <a:r>
              <a:rPr lang="en-US" sz="3400" dirty="0"/>
              <a:t>or</a:t>
            </a:r>
            <a:r>
              <a:rPr lang="en-US" sz="3400" dirty="0">
                <a:solidFill>
                  <a:schemeClr val="accent1">
                    <a:lumMod val="75000"/>
                  </a:schemeClr>
                </a:solidFill>
              </a:rPr>
              <a:t> Anthophyta</a:t>
            </a:r>
            <a:r>
              <a:rPr lang="en-US" sz="3400" dirty="0"/>
              <a:t>),</a:t>
            </a:r>
            <a:r>
              <a:rPr lang="en-US" sz="3400" b="1" dirty="0"/>
              <a:t> </a:t>
            </a:r>
            <a:r>
              <a:rPr lang="en-US" sz="3400" dirty="0"/>
              <a:t>are a monophyletic group currently thought to be the sister group to the gymnosperms. Angiosperms are by far the most numerous, diverse, and “successful” existing plant group, containing well over 95% of all land plant species alive today.</a:t>
            </a:r>
          </a:p>
          <a:p>
            <a:pPr indent="447675" algn="just"/>
            <a:endParaRPr lang="en-US" sz="1100" dirty="0"/>
          </a:p>
          <a:p>
            <a:pPr indent="447675" algn="just"/>
            <a:r>
              <a:rPr lang="en-US" sz="3400" dirty="0"/>
              <a:t>Actually, flowering plants grow in every habitable region and are dominant in some aquatic and most terrestrial ecosystems, the notable exception to the latter being coniferous forests. </a:t>
            </a:r>
          </a:p>
          <a:p>
            <a:pPr indent="447675" algn="just"/>
            <a:r>
              <a:rPr lang="en-US" sz="3400" dirty="0"/>
              <a:t>Angiosperms comprise the great bulk of our economically important plants, including our most valuable food crops.</a:t>
            </a:r>
            <a:endParaRPr lang="ru-RU" sz="3400" dirty="0"/>
          </a:p>
          <a:p>
            <a:endParaRPr lang="ru-KZ" dirty="0"/>
          </a:p>
        </p:txBody>
      </p:sp>
    </p:spTree>
    <p:extLst>
      <p:ext uri="{BB962C8B-B14F-4D97-AF65-F5344CB8AC3E}">
        <p14:creationId xmlns:p14="http://schemas.microsoft.com/office/powerpoint/2010/main" val="417276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56BA6-1AB0-4B38-AB77-A6666BBB4BCF}"/>
              </a:ext>
            </a:extLst>
          </p:cNvPr>
          <p:cNvSpPr>
            <a:spLocks noGrp="1"/>
          </p:cNvSpPr>
          <p:nvPr>
            <p:ph type="title"/>
          </p:nvPr>
        </p:nvSpPr>
        <p:spPr>
          <a:xfrm>
            <a:off x="-17359" y="548680"/>
            <a:ext cx="8229600" cy="1143000"/>
          </a:xfrm>
        </p:spPr>
        <p:txBody>
          <a:bodyPr>
            <a:normAutofit fontScale="90000"/>
          </a:bodyPr>
          <a:lstStyle/>
          <a:p>
            <a:r>
              <a:rPr lang="en-US" i="1" dirty="0">
                <a:solidFill>
                  <a:schemeClr val="accent1">
                    <a:lumMod val="75000"/>
                  </a:schemeClr>
                </a:solidFill>
                <a:latin typeface="Aharoni" pitchFamily="2" charset="-79"/>
                <a:cs typeface="Aharoni" pitchFamily="2" charset="-79"/>
              </a:rPr>
              <a:t>FLOWER</a:t>
            </a:r>
            <a:br>
              <a:rPr lang="en-US" i="1" dirty="0">
                <a:solidFill>
                  <a:schemeClr val="accent1">
                    <a:lumMod val="75000"/>
                  </a:schemeClr>
                </a:solidFill>
                <a:latin typeface="Aharoni" pitchFamily="2" charset="-79"/>
                <a:cs typeface="Aharoni" pitchFamily="2" charset="-79"/>
              </a:rPr>
            </a:br>
            <a:endParaRPr lang="ru-KZ" dirty="0"/>
          </a:p>
        </p:txBody>
      </p:sp>
      <p:sp>
        <p:nvSpPr>
          <p:cNvPr id="3" name="Объект 2">
            <a:extLst>
              <a:ext uri="{FF2B5EF4-FFF2-40B4-BE49-F238E27FC236}">
                <a16:creationId xmlns:a16="http://schemas.microsoft.com/office/drawing/2014/main" id="{91D37B87-64BF-4F40-B1AA-C5FFA0398DD9}"/>
              </a:ext>
            </a:extLst>
          </p:cNvPr>
          <p:cNvSpPr>
            <a:spLocks noGrp="1"/>
          </p:cNvSpPr>
          <p:nvPr>
            <p:ph idx="1"/>
          </p:nvPr>
        </p:nvSpPr>
        <p:spPr/>
        <p:txBody>
          <a:bodyPr>
            <a:normAutofit fontScale="77500" lnSpcReduction="20000"/>
          </a:bodyPr>
          <a:lstStyle/>
          <a:p>
            <a:pPr indent="447675" algn="just"/>
            <a:endParaRPr lang="en-US" sz="1100" b="1" dirty="0"/>
          </a:p>
          <a:p>
            <a:pPr indent="447675" algn="just"/>
            <a:r>
              <a:rPr lang="en-US" sz="3200" dirty="0"/>
              <a:t>Perhaps the most obvious distinguishing feature of angiosperms is the </a:t>
            </a:r>
            <a:r>
              <a:rPr lang="en-US" sz="3200" dirty="0">
                <a:solidFill>
                  <a:schemeClr val="accent1">
                    <a:lumMod val="75000"/>
                  </a:schemeClr>
                </a:solidFill>
              </a:rPr>
              <a:t>flower</a:t>
            </a:r>
            <a:r>
              <a:rPr lang="en-US" sz="3200" dirty="0"/>
              <a:t>. A flower can be defined as a </a:t>
            </a:r>
            <a:r>
              <a:rPr lang="en-US" sz="3200" i="1" dirty="0">
                <a:solidFill>
                  <a:schemeClr val="accent1">
                    <a:lumMod val="75000"/>
                  </a:schemeClr>
                </a:solidFill>
              </a:rPr>
              <a:t>modified, determinate shoot system bearing one or more </a:t>
            </a:r>
            <a:r>
              <a:rPr lang="en-US" sz="3200" dirty="0">
                <a:solidFill>
                  <a:schemeClr val="accent1">
                    <a:lumMod val="75000"/>
                  </a:schemeClr>
                </a:solidFill>
              </a:rPr>
              <a:t>stamens, collectively called the androecium, and/or one or </a:t>
            </a:r>
            <a:r>
              <a:rPr lang="en-US" sz="3200" dirty="0"/>
              <a:t>more </a:t>
            </a:r>
            <a:r>
              <a:rPr lang="en-US" sz="3200" dirty="0">
                <a:solidFill>
                  <a:schemeClr val="accent1">
                    <a:lumMod val="75000"/>
                  </a:schemeClr>
                </a:solidFill>
              </a:rPr>
              <a:t>carpels (making up one or more pistils), collectively </a:t>
            </a:r>
            <a:r>
              <a:rPr lang="en-US" sz="3200" dirty="0"/>
              <a:t>called the </a:t>
            </a:r>
            <a:r>
              <a:rPr lang="en-US" sz="3200" dirty="0">
                <a:solidFill>
                  <a:schemeClr val="accent1">
                    <a:lumMod val="75000"/>
                  </a:schemeClr>
                </a:solidFill>
              </a:rPr>
              <a:t>gynoecium. </a:t>
            </a:r>
          </a:p>
          <a:p>
            <a:pPr indent="447675" algn="just"/>
            <a:r>
              <a:rPr lang="en-US" sz="3200" dirty="0">
                <a:solidFill>
                  <a:schemeClr val="accent1">
                    <a:lumMod val="75000"/>
                  </a:schemeClr>
                </a:solidFill>
              </a:rPr>
              <a:t>Most angiosperm </a:t>
            </a:r>
            <a:r>
              <a:rPr lang="en-US" sz="3200" dirty="0"/>
              <a:t>flowers are </a:t>
            </a:r>
            <a:r>
              <a:rPr lang="en-US" sz="3200" dirty="0">
                <a:solidFill>
                  <a:schemeClr val="accent1">
                    <a:lumMod val="75000"/>
                  </a:schemeClr>
                </a:solidFill>
              </a:rPr>
              <a:t>bisexual (perfect), containing both stamens and carpels</a:t>
            </a:r>
            <a:r>
              <a:rPr lang="en-US" sz="3200" dirty="0"/>
              <a:t>, but some are </a:t>
            </a:r>
            <a:r>
              <a:rPr lang="en-US" sz="3200" dirty="0">
                <a:solidFill>
                  <a:schemeClr val="accent1">
                    <a:lumMod val="75000"/>
                  </a:schemeClr>
                </a:solidFill>
              </a:rPr>
              <a:t>unisexual (imperfect), having only </a:t>
            </a:r>
            <a:r>
              <a:rPr lang="en-US" sz="3200" dirty="0"/>
              <a:t>stamens or carpels. </a:t>
            </a:r>
          </a:p>
          <a:p>
            <a:pPr indent="447675" algn="just"/>
            <a:endParaRPr lang="en-US" sz="1000" dirty="0"/>
          </a:p>
          <a:p>
            <a:pPr indent="447675" algn="just"/>
            <a:r>
              <a:rPr lang="en-US" sz="3200" dirty="0"/>
              <a:t>In addition, most (but not all) flowers have a </a:t>
            </a:r>
            <a:r>
              <a:rPr lang="en-US" sz="3200" dirty="0">
                <a:solidFill>
                  <a:schemeClr val="accent1">
                    <a:lumMod val="75000"/>
                  </a:schemeClr>
                </a:solidFill>
              </a:rPr>
              <a:t>perianth, consisting of modified leaves at the base of</a:t>
            </a:r>
            <a:r>
              <a:rPr lang="en-US" sz="3200" b="1" dirty="0"/>
              <a:t> </a:t>
            </a:r>
            <a:r>
              <a:rPr lang="en-US" sz="3200" dirty="0"/>
              <a:t>the shoot system.</a:t>
            </a:r>
          </a:p>
          <a:p>
            <a:endParaRPr lang="ru-KZ" dirty="0"/>
          </a:p>
        </p:txBody>
      </p:sp>
    </p:spTree>
    <p:extLst>
      <p:ext uri="{BB962C8B-B14F-4D97-AF65-F5344CB8AC3E}">
        <p14:creationId xmlns:p14="http://schemas.microsoft.com/office/powerpoint/2010/main" val="425396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DF4C8-E0CA-423E-A041-43C549F6290E}"/>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0C45618C-28E8-4D8A-973B-F73560CE8B78}"/>
              </a:ext>
            </a:extLst>
          </p:cNvPr>
          <p:cNvPicPr>
            <a:picLocks noChangeAspect="1"/>
          </p:cNvPicPr>
          <p:nvPr/>
        </p:nvPicPr>
        <p:blipFill rotWithShape="1">
          <a:blip r:embed="rId2"/>
          <a:srcRect l="29527" t="15001" r="10624" b="8000"/>
          <a:stretch/>
        </p:blipFill>
        <p:spPr>
          <a:xfrm>
            <a:off x="527639" y="476672"/>
            <a:ext cx="8159161" cy="5904656"/>
          </a:xfrm>
          <a:prstGeom prst="rect">
            <a:avLst/>
          </a:prstGeom>
        </p:spPr>
      </p:pic>
    </p:spTree>
    <p:extLst>
      <p:ext uri="{BB962C8B-B14F-4D97-AF65-F5344CB8AC3E}">
        <p14:creationId xmlns:p14="http://schemas.microsoft.com/office/powerpoint/2010/main" val="240149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1DC716-75A9-4922-A14A-0D5DCF45F3B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386CAF9-57EE-4351-B147-194BF8AE177D}"/>
              </a:ext>
            </a:extLst>
          </p:cNvPr>
          <p:cNvSpPr>
            <a:spLocks noGrp="1"/>
          </p:cNvSpPr>
          <p:nvPr>
            <p:ph idx="1"/>
          </p:nvPr>
        </p:nvSpPr>
        <p:spPr/>
        <p:txBody>
          <a:bodyPr/>
          <a:lstStyle/>
          <a:p>
            <a:endParaRPr lang="ru-KZ"/>
          </a:p>
        </p:txBody>
      </p:sp>
      <p:pic>
        <p:nvPicPr>
          <p:cNvPr id="2050" name="Picture 2" descr="Floral parts">
            <a:extLst>
              <a:ext uri="{FF2B5EF4-FFF2-40B4-BE49-F238E27FC236}">
                <a16:creationId xmlns:a16="http://schemas.microsoft.com/office/drawing/2014/main" id="{392E0DD2-577F-4F02-B2EA-045BD0D05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9515"/>
            <a:ext cx="8678316" cy="57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0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225040" y="1584960"/>
            <a:ext cx="3608832" cy="3048000"/>
          </a:xfrm>
          <a:prstGeom prst="rect">
            <a:avLst/>
          </a:prstGeom>
        </p:spPr>
      </p:pic>
      <p:sp>
        <p:nvSpPr>
          <p:cNvPr id="4" name="Прямоугольник 3"/>
          <p:cNvSpPr/>
          <p:nvPr/>
        </p:nvSpPr>
        <p:spPr>
          <a:xfrm>
            <a:off x="1043608" y="2060848"/>
            <a:ext cx="1188720" cy="34747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stamen (of </a:t>
            </a:r>
            <a:r>
              <a:rPr lang="en-US" sz="1400" dirty="0" err="1">
                <a:solidFill>
                  <a:srgbClr val="1A171C"/>
                </a:solidFill>
                <a:latin typeface="Times New Roman"/>
              </a:rPr>
              <a:t>androecium</a:t>
            </a:r>
            <a:r>
              <a:rPr lang="en-US" sz="1400" dirty="0">
                <a:solidFill>
                  <a:srgbClr val="1A171C"/>
                </a:solidFill>
                <a:latin typeface="Times New Roman"/>
              </a:rPr>
              <a:t>)</a:t>
            </a:r>
          </a:p>
        </p:txBody>
      </p:sp>
      <p:sp>
        <p:nvSpPr>
          <p:cNvPr id="5" name="Прямоугольник 4"/>
          <p:cNvSpPr/>
          <p:nvPr/>
        </p:nvSpPr>
        <p:spPr>
          <a:xfrm>
            <a:off x="2843808" y="1412776"/>
            <a:ext cx="801600" cy="220952"/>
          </a:xfrm>
          <a:prstGeom prst="rect">
            <a:avLst/>
          </a:prstGeom>
        </p:spPr>
        <p:txBody>
          <a:bodyPr lIns="0" tIns="0" rIns="0" bIns="0">
            <a:noAutofit/>
          </a:bodyPr>
          <a:lstStyle/>
          <a:p>
            <a:pPr indent="749300">
              <a:lnSpc>
                <a:spcPts val="1704"/>
              </a:lnSpc>
              <a:spcAft>
                <a:spcPts val="420"/>
              </a:spcAft>
            </a:pPr>
            <a:r>
              <a:rPr lang="en-US" sz="1300" dirty="0">
                <a:solidFill>
                  <a:srgbClr val="1A171C"/>
                </a:solidFill>
                <a:latin typeface="Times New Roman"/>
              </a:rPr>
              <a:t> </a:t>
            </a:r>
          </a:p>
        </p:txBody>
      </p:sp>
      <p:sp>
        <p:nvSpPr>
          <p:cNvPr id="6" name="Прямоугольник 5"/>
          <p:cNvSpPr/>
          <p:nvPr/>
        </p:nvSpPr>
        <p:spPr>
          <a:xfrm>
            <a:off x="2915816" y="1412776"/>
            <a:ext cx="1224136" cy="216024"/>
          </a:xfrm>
          <a:prstGeom prst="rect">
            <a:avLst/>
          </a:prstGeom>
        </p:spPr>
        <p:txBody>
          <a:bodyPr lIns="0" tIns="0" rIns="0" bIns="0">
            <a:noAutofit/>
          </a:bodyPr>
          <a:lstStyle/>
          <a:p>
            <a:pPr indent="749300">
              <a:lnSpc>
                <a:spcPts val="1704"/>
              </a:lnSpc>
              <a:spcAft>
                <a:spcPts val="420"/>
              </a:spcAft>
            </a:pPr>
            <a:endParaRPr lang="en-US" sz="1300" dirty="0">
              <a:solidFill>
                <a:srgbClr val="1A171C"/>
              </a:solidFill>
              <a:latin typeface="Times New Roman"/>
            </a:endParaRPr>
          </a:p>
        </p:txBody>
      </p:sp>
      <p:sp>
        <p:nvSpPr>
          <p:cNvPr id="7" name="Прямоугольник 6"/>
          <p:cNvSpPr/>
          <p:nvPr/>
        </p:nvSpPr>
        <p:spPr>
          <a:xfrm>
            <a:off x="2411760" y="1988840"/>
            <a:ext cx="720080" cy="216024"/>
          </a:xfrm>
          <a:prstGeom prst="rect">
            <a:avLst/>
          </a:prstGeom>
        </p:spPr>
        <p:txBody>
          <a:bodyPr lIns="0" tIns="0" rIns="0" bIns="0">
            <a:noAutofit/>
          </a:bodyPr>
          <a:lstStyle/>
          <a:p>
            <a:pPr indent="0">
              <a:spcAft>
                <a:spcPts val="1050"/>
              </a:spcAft>
            </a:pPr>
            <a:r>
              <a:rPr lang="en-US" sz="1400" dirty="0">
                <a:solidFill>
                  <a:srgbClr val="1A171C"/>
                </a:solidFill>
                <a:latin typeface="Times New Roman"/>
              </a:rPr>
              <a:t>anther</a:t>
            </a:r>
          </a:p>
        </p:txBody>
      </p:sp>
      <p:sp>
        <p:nvSpPr>
          <p:cNvPr id="8" name="Прямоугольник 7"/>
          <p:cNvSpPr/>
          <p:nvPr/>
        </p:nvSpPr>
        <p:spPr>
          <a:xfrm>
            <a:off x="2411760" y="2276872"/>
            <a:ext cx="734536" cy="220992"/>
          </a:xfrm>
          <a:prstGeom prst="rect">
            <a:avLst/>
          </a:prstGeom>
        </p:spPr>
        <p:txBody>
          <a:bodyPr lIns="0" tIns="0" rIns="0" bIns="0">
            <a:noAutofit/>
          </a:bodyPr>
          <a:lstStyle/>
          <a:p>
            <a:pPr indent="0"/>
            <a:r>
              <a:rPr lang="en-US" sz="1400" dirty="0">
                <a:solidFill>
                  <a:srgbClr val="1A171C"/>
                </a:solidFill>
                <a:latin typeface="Times New Roman"/>
              </a:rPr>
              <a:t>filament</a:t>
            </a:r>
          </a:p>
        </p:txBody>
      </p:sp>
      <p:sp>
        <p:nvSpPr>
          <p:cNvPr id="9" name="Прямоугольник 8"/>
          <p:cNvSpPr/>
          <p:nvPr/>
        </p:nvSpPr>
        <p:spPr>
          <a:xfrm>
            <a:off x="1261872" y="3883152"/>
            <a:ext cx="743712" cy="207264"/>
          </a:xfrm>
          <a:prstGeom prst="rect">
            <a:avLst/>
          </a:prstGeom>
        </p:spPr>
        <p:txBody>
          <a:bodyPr lIns="0" tIns="0" rIns="0" bIns="0">
            <a:noAutofit/>
          </a:bodyPr>
          <a:lstStyle/>
          <a:p>
            <a:pPr marL="63500" indent="0"/>
            <a:r>
              <a:rPr lang="en-US" sz="1400" dirty="0" err="1">
                <a:solidFill>
                  <a:srgbClr val="1A171C"/>
                </a:solidFill>
                <a:latin typeface="Times New Roman"/>
              </a:rPr>
              <a:t>perianth</a:t>
            </a:r>
            <a:endParaRPr lang="en-US" sz="1400" dirty="0">
              <a:solidFill>
                <a:srgbClr val="1A171C"/>
              </a:solidFill>
              <a:latin typeface="Times New Roman"/>
            </a:endParaRPr>
          </a:p>
        </p:txBody>
      </p:sp>
      <p:sp>
        <p:nvSpPr>
          <p:cNvPr id="10" name="Прямоугольник 9"/>
          <p:cNvSpPr/>
          <p:nvPr/>
        </p:nvSpPr>
        <p:spPr>
          <a:xfrm>
            <a:off x="2267744" y="3563113"/>
            <a:ext cx="374872" cy="153920"/>
          </a:xfrm>
          <a:prstGeom prst="rect">
            <a:avLst/>
          </a:prstGeom>
        </p:spPr>
        <p:txBody>
          <a:bodyPr lIns="0" tIns="0" rIns="0" bIns="0">
            <a:noAutofit/>
          </a:bodyPr>
          <a:lstStyle/>
          <a:p>
            <a:pPr indent="0" algn="ctr">
              <a:lnSpc>
                <a:spcPts val="1368"/>
              </a:lnSpc>
            </a:pPr>
            <a:r>
              <a:rPr lang="en-US" sz="1400" dirty="0">
                <a:solidFill>
                  <a:srgbClr val="1A171C"/>
                </a:solidFill>
                <a:latin typeface="Times New Roman"/>
              </a:rPr>
              <a:t>petal</a:t>
            </a:r>
            <a:r>
              <a:rPr lang="en-US" sz="1300" dirty="0">
                <a:solidFill>
                  <a:srgbClr val="1A171C"/>
                </a:solidFill>
                <a:latin typeface="Times New Roman"/>
              </a:rPr>
              <a:t> </a:t>
            </a:r>
          </a:p>
        </p:txBody>
      </p:sp>
      <p:sp>
        <p:nvSpPr>
          <p:cNvPr id="11" name="Прямоугольник 10"/>
          <p:cNvSpPr/>
          <p:nvPr/>
        </p:nvSpPr>
        <p:spPr>
          <a:xfrm>
            <a:off x="2097024" y="3736849"/>
            <a:ext cx="962808" cy="196208"/>
          </a:xfrm>
          <a:prstGeom prst="rect">
            <a:avLst/>
          </a:prstGeom>
        </p:spPr>
        <p:txBody>
          <a:bodyPr lIns="0" tIns="0" rIns="0" bIns="0">
            <a:noAutofit/>
          </a:bodyPr>
          <a:lstStyle/>
          <a:p>
            <a:pPr indent="0" algn="ctr">
              <a:lnSpc>
                <a:spcPts val="1368"/>
              </a:lnSpc>
            </a:pPr>
            <a:r>
              <a:rPr lang="en-US" sz="1300" dirty="0">
                <a:solidFill>
                  <a:srgbClr val="1A171C"/>
                </a:solidFill>
                <a:latin typeface="Times New Roman"/>
              </a:rPr>
              <a:t>(</a:t>
            </a:r>
            <a:r>
              <a:rPr lang="en-US" sz="1400" dirty="0">
                <a:solidFill>
                  <a:srgbClr val="1A171C"/>
                </a:solidFill>
                <a:latin typeface="Times New Roman"/>
              </a:rPr>
              <a:t>of corolla</a:t>
            </a:r>
            <a:r>
              <a:rPr lang="en-US" sz="1300" dirty="0">
                <a:solidFill>
                  <a:srgbClr val="1A171C"/>
                </a:solidFill>
                <a:latin typeface="Times New Roman"/>
              </a:rPr>
              <a:t>)</a:t>
            </a:r>
          </a:p>
        </p:txBody>
      </p:sp>
      <p:sp>
        <p:nvSpPr>
          <p:cNvPr id="12" name="Прямоугольник 11"/>
          <p:cNvSpPr/>
          <p:nvPr/>
        </p:nvSpPr>
        <p:spPr>
          <a:xfrm>
            <a:off x="1979712" y="4005064"/>
            <a:ext cx="982240" cy="33223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sepal (of calyx)</a:t>
            </a:r>
          </a:p>
        </p:txBody>
      </p:sp>
      <p:sp>
        <p:nvSpPr>
          <p:cNvPr id="13" name="Прямоугольник 12"/>
          <p:cNvSpPr/>
          <p:nvPr/>
        </p:nvSpPr>
        <p:spPr>
          <a:xfrm>
            <a:off x="5766816" y="2121408"/>
            <a:ext cx="512064" cy="176784"/>
          </a:xfrm>
          <a:prstGeom prst="rect">
            <a:avLst/>
          </a:prstGeom>
        </p:spPr>
        <p:txBody>
          <a:bodyPr lIns="0" tIns="0" rIns="0" bIns="0">
            <a:noAutofit/>
          </a:bodyPr>
          <a:lstStyle/>
          <a:p>
            <a:pPr indent="0"/>
            <a:r>
              <a:rPr lang="en-US" sz="1400" dirty="0">
                <a:solidFill>
                  <a:srgbClr val="1A171C"/>
                </a:solidFill>
                <a:latin typeface="Times New Roman"/>
              </a:rPr>
              <a:t>stigma</a:t>
            </a:r>
          </a:p>
        </p:txBody>
      </p:sp>
      <p:sp>
        <p:nvSpPr>
          <p:cNvPr id="14" name="Прямоугольник 13"/>
          <p:cNvSpPr/>
          <p:nvPr/>
        </p:nvSpPr>
        <p:spPr>
          <a:xfrm>
            <a:off x="5868144" y="2636913"/>
            <a:ext cx="504056" cy="360040"/>
          </a:xfrm>
          <a:prstGeom prst="rect">
            <a:avLst/>
          </a:prstGeom>
        </p:spPr>
        <p:txBody>
          <a:bodyPr lIns="0" tIns="0" rIns="0" bIns="0">
            <a:noAutofit/>
          </a:bodyPr>
          <a:lstStyle/>
          <a:p>
            <a:pPr indent="0" algn="just"/>
            <a:r>
              <a:rPr lang="en-US" sz="2000" baseline="30000" dirty="0">
                <a:solidFill>
                  <a:srgbClr val="1A171C"/>
                </a:solidFill>
                <a:latin typeface="Times New Roman"/>
              </a:rPr>
              <a:t>style</a:t>
            </a:r>
            <a:endParaRPr lang="en-US" sz="2000" dirty="0">
              <a:solidFill>
                <a:srgbClr val="1A171C"/>
              </a:solidFill>
              <a:latin typeface="Times New Roman"/>
            </a:endParaRPr>
          </a:p>
        </p:txBody>
      </p:sp>
      <p:sp>
        <p:nvSpPr>
          <p:cNvPr id="15" name="Прямоугольник 14"/>
          <p:cNvSpPr/>
          <p:nvPr/>
        </p:nvSpPr>
        <p:spPr>
          <a:xfrm>
            <a:off x="6444208" y="2780928"/>
            <a:ext cx="1296144" cy="347856"/>
          </a:xfrm>
          <a:prstGeom prst="rect">
            <a:avLst/>
          </a:prstGeom>
        </p:spPr>
        <p:txBody>
          <a:bodyPr lIns="0" tIns="0" rIns="0" bIns="0">
            <a:noAutofit/>
          </a:bodyPr>
          <a:lstStyle/>
          <a:p>
            <a:pPr indent="0" algn="r"/>
            <a:r>
              <a:rPr lang="en-US" sz="1400" dirty="0">
                <a:solidFill>
                  <a:srgbClr val="1A171C"/>
                </a:solidFill>
                <a:latin typeface="Times New Roman"/>
              </a:rPr>
              <a:t>(of </a:t>
            </a:r>
            <a:r>
              <a:rPr lang="en-US" sz="1400" dirty="0" err="1">
                <a:solidFill>
                  <a:srgbClr val="1A171C"/>
                </a:solidFill>
                <a:latin typeface="Times New Roman"/>
              </a:rPr>
              <a:t>gynoecium</a:t>
            </a:r>
            <a:r>
              <a:rPr lang="en-US" sz="1400" dirty="0">
                <a:solidFill>
                  <a:srgbClr val="1A171C"/>
                </a:solidFill>
                <a:latin typeface="Times New Roman"/>
              </a:rPr>
              <a:t>)</a:t>
            </a:r>
          </a:p>
        </p:txBody>
      </p:sp>
      <p:sp>
        <p:nvSpPr>
          <p:cNvPr id="16" name="Прямоугольник 15"/>
          <p:cNvSpPr/>
          <p:nvPr/>
        </p:nvSpPr>
        <p:spPr>
          <a:xfrm>
            <a:off x="2915816" y="3992880"/>
            <a:ext cx="851512" cy="487680"/>
          </a:xfrm>
          <a:prstGeom prst="rect">
            <a:avLst/>
          </a:prstGeom>
        </p:spPr>
        <p:txBody>
          <a:bodyPr lIns="0" tIns="0" rIns="0" bIns="0">
            <a:noAutofit/>
          </a:bodyPr>
          <a:lstStyle/>
          <a:p>
            <a:pPr marL="63500" indent="0">
              <a:spcAft>
                <a:spcPts val="840"/>
              </a:spcAft>
            </a:pPr>
            <a:r>
              <a:rPr lang="en-US" sz="1400" dirty="0">
                <a:solidFill>
                  <a:srgbClr val="1A171C"/>
                </a:solidFill>
                <a:latin typeface="Times New Roman"/>
              </a:rPr>
              <a:t>receptacle</a:t>
            </a:r>
          </a:p>
          <a:p>
            <a:pPr marL="190500" indent="0"/>
            <a:r>
              <a:rPr lang="en-US" sz="1400" dirty="0">
                <a:solidFill>
                  <a:srgbClr val="1A171C"/>
                </a:solidFill>
                <a:latin typeface="Times New Roman"/>
              </a:rPr>
              <a:t>pedicel</a:t>
            </a:r>
          </a:p>
        </p:txBody>
      </p:sp>
      <p:sp>
        <p:nvSpPr>
          <p:cNvPr id="17" name="Прямоугольник 16"/>
          <p:cNvSpPr/>
          <p:nvPr/>
        </p:nvSpPr>
        <p:spPr>
          <a:xfrm>
            <a:off x="5827776" y="3236976"/>
            <a:ext cx="616432" cy="192024"/>
          </a:xfrm>
          <a:prstGeom prst="rect">
            <a:avLst/>
          </a:prstGeom>
        </p:spPr>
        <p:txBody>
          <a:bodyPr lIns="0" tIns="0" rIns="0" bIns="0">
            <a:noAutofit/>
          </a:bodyPr>
          <a:lstStyle/>
          <a:p>
            <a:pPr marL="63500" indent="0"/>
            <a:r>
              <a:rPr lang="en-US" sz="1400" dirty="0">
                <a:solidFill>
                  <a:srgbClr val="1A171C"/>
                </a:solidFill>
                <a:latin typeface="Times New Roman"/>
              </a:rPr>
              <a:t>ovary</a:t>
            </a:r>
          </a:p>
        </p:txBody>
      </p:sp>
      <p:sp>
        <p:nvSpPr>
          <p:cNvPr id="18" name="Прямоугольник 17"/>
          <p:cNvSpPr/>
          <p:nvPr/>
        </p:nvSpPr>
        <p:spPr>
          <a:xfrm>
            <a:off x="4971288" y="3992880"/>
            <a:ext cx="1832960" cy="660256"/>
          </a:xfrm>
          <a:prstGeom prst="rect">
            <a:avLst/>
          </a:prstGeom>
        </p:spPr>
        <p:txBody>
          <a:bodyPr lIns="0" tIns="0" rIns="0" bIns="0">
            <a:noAutofit/>
          </a:bodyPr>
          <a:lstStyle/>
          <a:p>
            <a:pPr indent="0" algn="ctr"/>
            <a:r>
              <a:rPr lang="en-US" sz="1400" dirty="0">
                <a:solidFill>
                  <a:srgbClr val="1A171C"/>
                </a:solidFill>
                <a:latin typeface="Times New Roman"/>
              </a:rPr>
              <a:t>(</a:t>
            </a:r>
            <a:r>
              <a:rPr lang="en-US" sz="1400" dirty="0" err="1">
                <a:solidFill>
                  <a:srgbClr val="1A171C"/>
                </a:solidFill>
                <a:latin typeface="Times New Roman"/>
              </a:rPr>
              <a:t>Perianth</a:t>
            </a:r>
            <a:r>
              <a:rPr lang="en-US" sz="1400" dirty="0">
                <a:solidFill>
                  <a:srgbClr val="1A171C"/>
                </a:solidFill>
                <a:latin typeface="Times New Roman"/>
              </a:rPr>
              <a:t> units termed “</a:t>
            </a:r>
            <a:r>
              <a:rPr lang="en-US" sz="1400" dirty="0" err="1">
                <a:solidFill>
                  <a:srgbClr val="1A171C"/>
                </a:solidFill>
                <a:latin typeface="Times New Roman"/>
              </a:rPr>
              <a:t>tepals</a:t>
            </a:r>
            <a:r>
              <a:rPr lang="en-US" sz="1400" dirty="0">
                <a:solidFill>
                  <a:srgbClr val="1A171C"/>
                </a:solidFill>
                <a:latin typeface="Times New Roman"/>
              </a:rPr>
              <a:t>” or </a:t>
            </a:r>
            <a:r>
              <a:rPr lang="en-US" sz="1400" dirty="0" err="1">
                <a:solidFill>
                  <a:srgbClr val="1A171C"/>
                </a:solidFill>
                <a:latin typeface="Times New Roman"/>
              </a:rPr>
              <a:t>perianth</a:t>
            </a:r>
            <a:r>
              <a:rPr lang="en-US" sz="1400" dirty="0">
                <a:solidFill>
                  <a:srgbClr val="1A171C"/>
                </a:solidFill>
                <a:latin typeface="Times New Roman"/>
              </a:rPr>
              <a:t> segments” if similar)</a:t>
            </a:r>
          </a:p>
        </p:txBody>
      </p:sp>
      <p:sp>
        <p:nvSpPr>
          <p:cNvPr id="19" name="Прямоугольник 18"/>
          <p:cNvSpPr/>
          <p:nvPr/>
        </p:nvSpPr>
        <p:spPr>
          <a:xfrm>
            <a:off x="6660232" y="3444241"/>
            <a:ext cx="1296144" cy="704840"/>
          </a:xfrm>
          <a:prstGeom prst="rect">
            <a:avLst/>
          </a:prstGeom>
        </p:spPr>
        <p:txBody>
          <a:bodyPr lIns="0" tIns="0" rIns="0" bIns="0">
            <a:noAutofit/>
          </a:bodyPr>
          <a:lstStyle/>
          <a:p>
            <a:pPr marL="114300" marR="101600" indent="0" algn="just">
              <a:lnSpc>
                <a:spcPts val="1224"/>
              </a:lnSpc>
            </a:pPr>
            <a:r>
              <a:rPr lang="en-US" sz="1400" dirty="0">
                <a:solidFill>
                  <a:srgbClr val="1A171C"/>
                </a:solidFill>
                <a:latin typeface="Times New Roman"/>
              </a:rPr>
              <a:t>(Pistil may consist of one or more </a:t>
            </a:r>
            <a:r>
              <a:rPr lang="en-US" sz="1400" dirty="0" err="1">
                <a:solidFill>
                  <a:srgbClr val="1A171C"/>
                </a:solidFill>
                <a:latin typeface="Times New Roman"/>
              </a:rPr>
              <a:t>carpels</a:t>
            </a:r>
            <a:r>
              <a:rPr lang="en-US" sz="1400" dirty="0">
                <a:solidFill>
                  <a:srgbClr val="1A171C"/>
                </a:solidFill>
                <a:latin typeface="Times New Roman"/>
              </a:rPr>
              <a:t>)</a:t>
            </a:r>
          </a:p>
        </p:txBody>
      </p:sp>
      <p:sp>
        <p:nvSpPr>
          <p:cNvPr id="21" name="TextBox 20"/>
          <p:cNvSpPr txBox="1"/>
          <p:nvPr/>
        </p:nvSpPr>
        <p:spPr>
          <a:xfrm>
            <a:off x="3203848" y="1268761"/>
            <a:ext cx="792088" cy="307777"/>
          </a:xfrm>
          <a:prstGeom prst="rect">
            <a:avLst/>
          </a:prstGeom>
          <a:noFill/>
        </p:spPr>
        <p:txBody>
          <a:bodyPr wrap="square" rtlCol="0">
            <a:spAutoFit/>
          </a:bodyPr>
          <a:lstStyle/>
          <a:p>
            <a:r>
              <a:rPr lang="en-US" sz="1400" dirty="0"/>
              <a:t>pollen</a:t>
            </a:r>
            <a:endParaRPr lang="ru-RU" sz="1400" dirty="0"/>
          </a:p>
        </p:txBody>
      </p:sp>
      <p:sp>
        <p:nvSpPr>
          <p:cNvPr id="22" name="Левая фигурная скобка 21"/>
          <p:cNvSpPr/>
          <p:nvPr/>
        </p:nvSpPr>
        <p:spPr>
          <a:xfrm>
            <a:off x="2195736" y="1844824"/>
            <a:ext cx="216024" cy="648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ямоугольник 22"/>
          <p:cNvSpPr/>
          <p:nvPr/>
        </p:nvSpPr>
        <p:spPr>
          <a:xfrm>
            <a:off x="6588227" y="2492897"/>
            <a:ext cx="543739" cy="307777"/>
          </a:xfrm>
          <a:prstGeom prst="rect">
            <a:avLst/>
          </a:prstGeom>
        </p:spPr>
        <p:txBody>
          <a:bodyPr wrap="none">
            <a:spAutoFit/>
          </a:bodyPr>
          <a:lstStyle/>
          <a:p>
            <a:pPr indent="0" algn="just"/>
            <a:r>
              <a:rPr lang="en-US" sz="1400" dirty="0">
                <a:solidFill>
                  <a:srgbClr val="1A171C"/>
                </a:solidFill>
                <a:latin typeface="Times New Roman"/>
              </a:rPr>
              <a:t>pistil</a:t>
            </a:r>
          </a:p>
        </p:txBody>
      </p:sp>
      <p:sp>
        <p:nvSpPr>
          <p:cNvPr id="24" name="TextBox 23"/>
          <p:cNvSpPr txBox="1"/>
          <p:nvPr/>
        </p:nvSpPr>
        <p:spPr>
          <a:xfrm>
            <a:off x="2411760" y="1556793"/>
            <a:ext cx="1224136" cy="307777"/>
          </a:xfrm>
          <a:prstGeom prst="rect">
            <a:avLst/>
          </a:prstGeom>
          <a:noFill/>
        </p:spPr>
        <p:txBody>
          <a:bodyPr wrap="square" rtlCol="0">
            <a:spAutoFit/>
          </a:bodyPr>
          <a:lstStyle/>
          <a:p>
            <a:r>
              <a:rPr lang="en-US" sz="1400" dirty="0"/>
              <a:t>pollen tubes</a:t>
            </a:r>
            <a:endParaRPr lang="ru-RU" sz="1400" dirty="0"/>
          </a:p>
        </p:txBody>
      </p:sp>
      <p:sp>
        <p:nvSpPr>
          <p:cNvPr id="25" name="Левая фигурная скобка 24"/>
          <p:cNvSpPr/>
          <p:nvPr/>
        </p:nvSpPr>
        <p:spPr>
          <a:xfrm>
            <a:off x="2051720" y="3501009"/>
            <a:ext cx="144016" cy="93610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Правая фигурная скобка 25"/>
          <p:cNvSpPr/>
          <p:nvPr/>
        </p:nvSpPr>
        <p:spPr>
          <a:xfrm>
            <a:off x="6372200" y="2060848"/>
            <a:ext cx="72008" cy="151216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рямоугольник 26"/>
          <p:cNvSpPr/>
          <p:nvPr/>
        </p:nvSpPr>
        <p:spPr>
          <a:xfrm>
            <a:off x="1583160" y="5301208"/>
            <a:ext cx="6661248" cy="461665"/>
          </a:xfrm>
          <a:prstGeom prst="rect">
            <a:avLst/>
          </a:prstGeom>
        </p:spPr>
        <p:txBody>
          <a:bodyPr wrap="square">
            <a:spAutoFit/>
          </a:bodyPr>
          <a:lstStyle/>
          <a:p>
            <a:r>
              <a:rPr lang="en-US" sz="2000" dirty="0"/>
              <a:t>Fig</a:t>
            </a:r>
            <a:r>
              <a:rPr lang="en-US" sz="2400" dirty="0"/>
              <a:t>- </a:t>
            </a:r>
            <a:r>
              <a:rPr lang="en-US" sz="2000" dirty="0"/>
              <a:t>A typical (diagrammatic) flower, illustrating the parts</a:t>
            </a:r>
            <a:r>
              <a:rPr lang="en-US" sz="2400" dirty="0">
                <a:solidFill>
                  <a:schemeClr val="accent1">
                    <a:lumMod val="75000"/>
                  </a:schemeClr>
                </a:solidFill>
              </a:rPr>
              <a:t>.</a:t>
            </a:r>
            <a:endParaRPr lang="ru-RU" sz="2400"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844824"/>
            <a:ext cx="7488832" cy="3416320"/>
          </a:xfrm>
          <a:prstGeom prst="rect">
            <a:avLst/>
          </a:prstGeom>
        </p:spPr>
        <p:txBody>
          <a:bodyPr wrap="square">
            <a:spAutoFit/>
          </a:bodyPr>
          <a:lstStyle/>
          <a:p>
            <a:pPr indent="357188" algn="just"/>
            <a:r>
              <a:rPr lang="en-US" sz="2400" dirty="0"/>
              <a:t>A Floral Formula is a very useful “short-hand” method of recording floral structure. The four whorls of the flower are represented by capital letters: </a:t>
            </a:r>
            <a:r>
              <a:rPr lang="en-US" sz="2400" b="1" dirty="0"/>
              <a:t>K</a:t>
            </a:r>
            <a:r>
              <a:rPr lang="en-US" sz="2400" dirty="0"/>
              <a:t> = calyx or sepals, </a:t>
            </a:r>
            <a:r>
              <a:rPr lang="en-US" sz="2400" b="1" dirty="0"/>
              <a:t>C</a:t>
            </a:r>
            <a:r>
              <a:rPr lang="en-US" sz="2400" dirty="0"/>
              <a:t> = corolla or petal (</a:t>
            </a:r>
            <a:r>
              <a:rPr lang="en-US" sz="2400" b="1" dirty="0"/>
              <a:t>T</a:t>
            </a:r>
            <a:r>
              <a:rPr lang="en-US" sz="2400" dirty="0"/>
              <a:t> = </a:t>
            </a:r>
            <a:r>
              <a:rPr lang="en-US" sz="2400" dirty="0" err="1"/>
              <a:t>perianth</a:t>
            </a:r>
            <a:r>
              <a:rPr lang="en-US" sz="2400" dirty="0"/>
              <a:t>, if </a:t>
            </a:r>
            <a:r>
              <a:rPr lang="en-US" sz="2400" b="1" dirty="0"/>
              <a:t>K </a:t>
            </a:r>
            <a:r>
              <a:rPr lang="en-US" sz="2400" dirty="0"/>
              <a:t>and </a:t>
            </a:r>
            <a:r>
              <a:rPr lang="en-US" sz="2400" b="1" dirty="0"/>
              <a:t>C</a:t>
            </a:r>
            <a:r>
              <a:rPr lang="en-US" sz="2400" dirty="0"/>
              <a:t> are indistinguishable), </a:t>
            </a:r>
            <a:r>
              <a:rPr lang="en-US" sz="2400" b="1" dirty="0"/>
              <a:t>A</a:t>
            </a:r>
            <a:r>
              <a:rPr lang="en-US" sz="2400" dirty="0"/>
              <a:t> = </a:t>
            </a:r>
            <a:r>
              <a:rPr lang="en-US" sz="2400" dirty="0" err="1"/>
              <a:t>androecium</a:t>
            </a:r>
            <a:r>
              <a:rPr lang="en-US" sz="2400" dirty="0"/>
              <a:t> or stamens and </a:t>
            </a:r>
            <a:r>
              <a:rPr lang="en-US" sz="2400" b="1" dirty="0"/>
              <a:t>G</a:t>
            </a:r>
            <a:r>
              <a:rPr lang="en-US" sz="2400" dirty="0"/>
              <a:t> = </a:t>
            </a:r>
            <a:r>
              <a:rPr lang="en-US" sz="2400" dirty="0" err="1"/>
              <a:t>gynoecium</a:t>
            </a:r>
            <a:r>
              <a:rPr lang="en-US" sz="2400" dirty="0"/>
              <a:t> or pistil. A number is placed after and slightly below each of these letters to indicate the number of parts in each whorl. If the parts of any whorl are fused, wholly or partially, the figure is enclosed in brackets. </a:t>
            </a:r>
          </a:p>
        </p:txBody>
      </p:sp>
      <p:sp>
        <p:nvSpPr>
          <p:cNvPr id="5" name="Прямоугольник 4"/>
          <p:cNvSpPr/>
          <p:nvPr/>
        </p:nvSpPr>
        <p:spPr>
          <a:xfrm>
            <a:off x="755576" y="260648"/>
            <a:ext cx="2736304" cy="584775"/>
          </a:xfrm>
          <a:prstGeom prst="rect">
            <a:avLst/>
          </a:prstGeom>
        </p:spPr>
        <p:txBody>
          <a:bodyPr wrap="square">
            <a:spAutoFit/>
          </a:bodyPr>
          <a:lstStyle/>
          <a:p>
            <a:r>
              <a:rPr lang="en-US" sz="3200" b="1" dirty="0" err="1"/>
              <a:t>Introd</a:t>
            </a:r>
            <a:r>
              <a:rPr lang="en-GB" sz="3200" b="1" dirty="0"/>
              <a:t>u</a:t>
            </a:r>
            <a:r>
              <a:rPr lang="en-US" sz="3200" b="1" dirty="0" err="1"/>
              <a:t>ction</a:t>
            </a:r>
            <a:endParaRPr lang="ru-RU"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26FCEF-CF2B-4789-A5E5-372B1A181654}"/>
              </a:ext>
            </a:extLst>
          </p:cNvPr>
          <p:cNvSpPr>
            <a:spLocks noGrp="1"/>
          </p:cNvSpPr>
          <p:nvPr>
            <p:ph idx="1"/>
          </p:nvPr>
        </p:nvSpPr>
        <p:spPr/>
        <p:txBody>
          <a:bodyPr>
            <a:normAutofit fontScale="85000" lnSpcReduction="20000"/>
          </a:bodyPr>
          <a:lstStyle/>
          <a:p>
            <a:pPr marL="0" indent="0" algn="just">
              <a:spcBef>
                <a:spcPts val="0"/>
              </a:spcBef>
              <a:buNone/>
            </a:pPr>
            <a:r>
              <a:rPr lang="en-US" sz="3200" b="1" dirty="0"/>
              <a:t>PERIANTH</a:t>
            </a:r>
            <a:r>
              <a:rPr lang="ru-RU" sz="3200" b="1" dirty="0"/>
              <a:t> </a:t>
            </a:r>
            <a:r>
              <a:rPr lang="en-US" sz="3200" dirty="0"/>
              <a:t>= CALYX + COROLLA</a:t>
            </a:r>
          </a:p>
          <a:p>
            <a:pPr marL="539750" indent="0" algn="just">
              <a:spcBef>
                <a:spcPts val="0"/>
              </a:spcBef>
              <a:buNone/>
            </a:pPr>
            <a:r>
              <a:rPr lang="en-US" sz="3200" b="1" dirty="0"/>
              <a:t>SEPALS </a:t>
            </a:r>
            <a:r>
              <a:rPr lang="en-US" sz="3200" dirty="0"/>
              <a:t>small and green, collectively called the </a:t>
            </a:r>
            <a:r>
              <a:rPr lang="en-US" sz="3200" b="1" dirty="0"/>
              <a:t>CALYX,</a:t>
            </a:r>
            <a:r>
              <a:rPr lang="en-US" sz="3200" dirty="0"/>
              <a:t> </a:t>
            </a:r>
            <a:r>
              <a:rPr lang="ru-RU" sz="3200" dirty="0"/>
              <a:t>    </a:t>
            </a:r>
            <a:r>
              <a:rPr lang="en-US" sz="3200" dirty="0"/>
              <a:t>formula: </a:t>
            </a:r>
            <a:r>
              <a:rPr lang="en-US" sz="3200" b="1" dirty="0"/>
              <a:t>K</a:t>
            </a:r>
          </a:p>
          <a:p>
            <a:pPr marL="539750" indent="0" algn="just">
              <a:spcBef>
                <a:spcPts val="0"/>
              </a:spcBef>
              <a:buNone/>
            </a:pPr>
            <a:r>
              <a:rPr lang="en-US" sz="3200" b="1" dirty="0"/>
              <a:t>PETALS</a:t>
            </a:r>
            <a:r>
              <a:rPr lang="ru-RU" sz="3200" b="1" dirty="0"/>
              <a:t> </a:t>
            </a:r>
            <a:r>
              <a:rPr lang="en-US" sz="3200" dirty="0"/>
              <a:t>often large and showy, collectively called the </a:t>
            </a:r>
            <a:r>
              <a:rPr lang="en-US" sz="3200" b="1" dirty="0"/>
              <a:t>COROLLA</a:t>
            </a:r>
            <a:r>
              <a:rPr lang="en-US" sz="3200" dirty="0"/>
              <a:t>, formula: </a:t>
            </a:r>
            <a:r>
              <a:rPr lang="en-US" sz="3200" b="1" dirty="0"/>
              <a:t>C</a:t>
            </a:r>
          </a:p>
          <a:p>
            <a:pPr marL="539750" indent="0">
              <a:spcBef>
                <a:spcPts val="0"/>
              </a:spcBef>
              <a:buNone/>
            </a:pPr>
            <a:r>
              <a:rPr lang="en-US" sz="3200" b="1" dirty="0"/>
              <a:t>TEPALS</a:t>
            </a:r>
            <a:r>
              <a:rPr lang="ru-RU" sz="3200" b="1" dirty="0"/>
              <a:t> </a:t>
            </a:r>
            <a:r>
              <a:rPr lang="en-US" sz="3200" dirty="0"/>
              <a:t>used when sepals and petals are not distinguishable, they form </a:t>
            </a:r>
            <a:r>
              <a:rPr lang="en-US" sz="3200" b="1" dirty="0"/>
              <a:t>SIMPLE</a:t>
            </a:r>
            <a:r>
              <a:rPr lang="ru-RU" sz="3200" b="1" dirty="0"/>
              <a:t> </a:t>
            </a:r>
            <a:r>
              <a:rPr lang="en-US" sz="3200" b="1" dirty="0"/>
              <a:t>PERIANTH</a:t>
            </a:r>
            <a:r>
              <a:rPr lang="en-US" sz="3200" dirty="0"/>
              <a:t>, formula: </a:t>
            </a:r>
            <a:r>
              <a:rPr lang="en-US" sz="3200" b="1" dirty="0"/>
              <a:t>P</a:t>
            </a:r>
          </a:p>
          <a:p>
            <a:pPr marL="0" indent="0">
              <a:spcBef>
                <a:spcPts val="0"/>
              </a:spcBef>
              <a:buNone/>
            </a:pPr>
            <a:r>
              <a:rPr lang="en-US" sz="3200" b="1" dirty="0"/>
              <a:t>ANDROECIUM</a:t>
            </a:r>
            <a:r>
              <a:rPr lang="ru-RU" sz="3200" b="1" dirty="0"/>
              <a:t> </a:t>
            </a:r>
            <a:r>
              <a:rPr lang="en-US" sz="3200" dirty="0"/>
              <a:t>collective term for stamens: formula: </a:t>
            </a:r>
            <a:r>
              <a:rPr lang="en-US" sz="3200" b="1" dirty="0"/>
              <a:t>A</a:t>
            </a:r>
          </a:p>
          <a:p>
            <a:pPr marL="539750" indent="0">
              <a:spcBef>
                <a:spcPts val="0"/>
              </a:spcBef>
              <a:buNone/>
            </a:pPr>
            <a:r>
              <a:rPr lang="en-US" sz="3200" b="1" dirty="0"/>
              <a:t>STAMEN</a:t>
            </a:r>
            <a:r>
              <a:rPr lang="ru-RU" sz="3200" b="1" dirty="0"/>
              <a:t> </a:t>
            </a:r>
            <a:r>
              <a:rPr lang="en-US" sz="3200" dirty="0"/>
              <a:t>= FILAMENT + ANTHER</a:t>
            </a:r>
          </a:p>
          <a:p>
            <a:pPr marL="539750" indent="0">
              <a:spcBef>
                <a:spcPts val="0"/>
              </a:spcBef>
              <a:buNone/>
            </a:pPr>
            <a:r>
              <a:rPr lang="en-US" sz="3200" b="1" dirty="0"/>
              <a:t>ANTHER</a:t>
            </a:r>
            <a:r>
              <a:rPr lang="ru-RU" sz="3200" b="1" dirty="0"/>
              <a:t> </a:t>
            </a:r>
            <a:r>
              <a:rPr lang="en-US" sz="3200" dirty="0"/>
              <a:t>structure containing pollen grains</a:t>
            </a:r>
          </a:p>
          <a:p>
            <a:pPr marL="539750" indent="0">
              <a:spcBef>
                <a:spcPts val="0"/>
              </a:spcBef>
              <a:buNone/>
            </a:pPr>
            <a:r>
              <a:rPr lang="en-US" sz="3200" b="1" dirty="0"/>
              <a:t>FILAMENT</a:t>
            </a:r>
            <a:r>
              <a:rPr lang="ru-RU" sz="3200" b="1" dirty="0"/>
              <a:t> </a:t>
            </a:r>
            <a:r>
              <a:rPr lang="en-US" sz="3200" dirty="0"/>
              <a:t>structure connecting anther to receptacle</a:t>
            </a:r>
            <a:endParaRPr lang="ru-RU" sz="3200" dirty="0"/>
          </a:p>
          <a:p>
            <a:endParaRPr lang="ru-KZ" dirty="0"/>
          </a:p>
        </p:txBody>
      </p:sp>
    </p:spTree>
    <p:extLst>
      <p:ext uri="{BB962C8B-B14F-4D97-AF65-F5344CB8AC3E}">
        <p14:creationId xmlns:p14="http://schemas.microsoft.com/office/powerpoint/2010/main" val="62763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5"/>
            <a:ext cx="5112568" cy="5262979"/>
          </a:xfrm>
          <a:prstGeom prst="rect">
            <a:avLst/>
          </a:prstGeom>
        </p:spPr>
        <p:txBody>
          <a:bodyPr wrap="square">
            <a:spAutoFit/>
          </a:bodyPr>
          <a:lstStyle/>
          <a:p>
            <a:pPr indent="357188" algn="just"/>
            <a:r>
              <a:rPr lang="en-US" sz="2400" b="0" i="0" dirty="0">
                <a:solidFill>
                  <a:srgbClr val="1A1A1A"/>
                </a:solidFill>
                <a:effectLst/>
                <a:latin typeface="+mj-lt"/>
              </a:rPr>
              <a:t>Ovary position is a useful feature in </a:t>
            </a:r>
            <a:r>
              <a:rPr lang="en-US" sz="2400" b="0" i="0" u="none" strike="noStrike" dirty="0">
                <a:effectLst/>
                <a:latin typeface="+mj-lt"/>
              </a:rPr>
              <a:t>classification</a:t>
            </a:r>
            <a:r>
              <a:rPr lang="en-US" sz="2400" b="0" i="0" dirty="0">
                <a:solidFill>
                  <a:srgbClr val="1A1A1A"/>
                </a:solidFill>
                <a:effectLst/>
                <a:latin typeface="+mj-lt"/>
              </a:rPr>
              <a:t>. An ovary attached above other floral parts is termed </a:t>
            </a:r>
            <a:r>
              <a:rPr lang="en-US" sz="2400" b="1" i="0" dirty="0">
                <a:solidFill>
                  <a:srgbClr val="1A1A1A"/>
                </a:solidFill>
                <a:effectLst/>
                <a:latin typeface="+mj-lt"/>
              </a:rPr>
              <a:t>superior; </a:t>
            </a:r>
            <a:r>
              <a:rPr lang="en-US" sz="2400" b="0" i="0" dirty="0">
                <a:solidFill>
                  <a:srgbClr val="1A1A1A"/>
                </a:solidFill>
                <a:effectLst/>
                <a:latin typeface="+mj-lt"/>
              </a:rPr>
              <a:t>when it lies below the attachment of other floral parts, it is </a:t>
            </a:r>
            <a:r>
              <a:rPr lang="en-US" sz="2400" b="1" i="0" dirty="0">
                <a:solidFill>
                  <a:srgbClr val="1A1A1A"/>
                </a:solidFill>
                <a:effectLst/>
                <a:latin typeface="+mj-lt"/>
              </a:rPr>
              <a:t>inferior.</a:t>
            </a:r>
          </a:p>
          <a:p>
            <a:pPr indent="357188" algn="just"/>
            <a:r>
              <a:rPr lang="en-US" sz="2400" dirty="0"/>
              <a:t>If the flower is </a:t>
            </a:r>
            <a:r>
              <a:rPr lang="en-US" sz="2400" b="1" dirty="0"/>
              <a:t>regular or actinomorphic </a:t>
            </a:r>
            <a:r>
              <a:rPr lang="en-US" sz="2400" dirty="0"/>
              <a:t>(i.e. has several planes of symmetry) the formula is prefixed with the sign * ; if irregular or </a:t>
            </a:r>
            <a:r>
              <a:rPr lang="en-US" sz="2400" dirty="0" err="1"/>
              <a:t>zygomorphic</a:t>
            </a:r>
            <a:r>
              <a:rPr lang="en-US" sz="2400" dirty="0"/>
              <a:t> (i.e. has only one plane of symmetry) the formula is prefixed by ↑ . Bisexual flowers have the </a:t>
            </a:r>
            <a:r>
              <a:rPr lang="ru-RU" sz="2400" dirty="0"/>
              <a:t>♂</a:t>
            </a:r>
            <a:r>
              <a:rPr lang="en-US" sz="2400" dirty="0"/>
              <a:t> and </a:t>
            </a:r>
            <a:r>
              <a:rPr lang="ru-RU" sz="2400" dirty="0"/>
              <a:t>♀</a:t>
            </a:r>
            <a:r>
              <a:rPr lang="en-US" sz="2400" dirty="0"/>
              <a:t> signs combined.</a:t>
            </a:r>
            <a:endParaRPr lang="ru-RU" sz="2400" dirty="0"/>
          </a:p>
        </p:txBody>
      </p:sp>
      <p:pic>
        <p:nvPicPr>
          <p:cNvPr id="1030" name="Picture 6" descr="Шаг 1 – Лекция 6. Морфология органов цветковых (отдел Покрытосеменные). –  Stepik">
            <a:extLst>
              <a:ext uri="{FF2B5EF4-FFF2-40B4-BE49-F238E27FC236}">
                <a16:creationId xmlns:a16="http://schemas.microsoft.com/office/drawing/2014/main" id="{970CD959-D8FB-46E4-A3F9-35DFA21B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42" r="44887" b="17009"/>
          <a:stretch/>
        </p:blipFill>
        <p:spPr bwMode="auto">
          <a:xfrm>
            <a:off x="5436096" y="1916832"/>
            <a:ext cx="3384376"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B68E706-ADA2-4FFA-8ADA-5F7E0DC7C42B}"/>
              </a:ext>
            </a:extLst>
          </p:cNvPr>
          <p:cNvPicPr>
            <a:picLocks noChangeAspect="1"/>
          </p:cNvPicPr>
          <p:nvPr/>
        </p:nvPicPr>
        <p:blipFill>
          <a:blip r:embed="rId2"/>
          <a:stretch>
            <a:fillRect/>
          </a:stretch>
        </p:blipFill>
        <p:spPr>
          <a:xfrm>
            <a:off x="1714500" y="1757362"/>
            <a:ext cx="5715000" cy="3343275"/>
          </a:xfrm>
          <a:prstGeom prst="rect">
            <a:avLst/>
          </a:prstGeom>
        </p:spPr>
      </p:pic>
    </p:spTree>
    <p:extLst>
      <p:ext uri="{BB962C8B-B14F-4D97-AF65-F5344CB8AC3E}">
        <p14:creationId xmlns:p14="http://schemas.microsoft.com/office/powerpoint/2010/main" val="157840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064896" cy="5544616"/>
          </a:xfrm>
        </p:spPr>
        <p:txBody>
          <a:bodyPr>
            <a:noAutofit/>
          </a:bodyPr>
          <a:lstStyle/>
          <a:p>
            <a:pPr marL="0" indent="0" algn="just">
              <a:spcBef>
                <a:spcPts val="0"/>
              </a:spcBef>
              <a:buNone/>
            </a:pPr>
            <a:r>
              <a:rPr lang="en-US" sz="2800" b="1" dirty="0"/>
              <a:t>Flower formula</a:t>
            </a:r>
          </a:p>
          <a:p>
            <a:pPr marL="0" indent="0" algn="just">
              <a:spcBef>
                <a:spcPts val="0"/>
              </a:spcBef>
              <a:buNone/>
            </a:pPr>
            <a:endParaRPr lang="en-US" sz="2000" dirty="0"/>
          </a:p>
          <a:p>
            <a:pPr marL="0" indent="0" algn="just">
              <a:spcBef>
                <a:spcPts val="0"/>
              </a:spcBef>
              <a:buNone/>
            </a:pPr>
            <a:endParaRPr lang="en-US" sz="2000" dirty="0"/>
          </a:p>
          <a:p>
            <a:pPr marL="0" indent="0" algn="just">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800" dirty="0"/>
          </a:p>
          <a:p>
            <a:pPr marL="0" indent="0" algn="just">
              <a:lnSpc>
                <a:spcPct val="110000"/>
              </a:lnSpc>
              <a:spcBef>
                <a:spcPts val="0"/>
              </a:spcBef>
              <a:buNone/>
            </a:pPr>
            <a:r>
              <a:rPr lang="en-US" sz="2000" dirty="0"/>
              <a:t>The following signs are used to enrich formulas:</a:t>
            </a:r>
          </a:p>
          <a:p>
            <a:pPr marL="0" indent="0" algn="just">
              <a:lnSpc>
                <a:spcPct val="110000"/>
              </a:lnSpc>
              <a:spcBef>
                <a:spcPts val="0"/>
              </a:spcBef>
              <a:buNone/>
            </a:pPr>
            <a:r>
              <a:rPr lang="en-US" sz="2000" b="1" dirty="0"/>
              <a:t>PLUS </a:t>
            </a:r>
            <a:r>
              <a:rPr lang="en-US" sz="2000" dirty="0"/>
              <a:t>“+” is used to show different whorls; </a:t>
            </a:r>
            <a:r>
              <a:rPr lang="en-US" sz="2000" i="1" dirty="0"/>
              <a:t>minus </a:t>
            </a:r>
            <a:r>
              <a:rPr lang="en-US" sz="2000" dirty="0"/>
              <a:t>“–” shows variation; “_” = “</a:t>
            </a:r>
            <a:r>
              <a:rPr lang="en-US" sz="2000" i="1" dirty="0"/>
              <a:t>or</a:t>
            </a:r>
            <a:r>
              <a:rPr lang="en-US" sz="2000" dirty="0"/>
              <a:t>”</a:t>
            </a:r>
          </a:p>
          <a:p>
            <a:pPr marL="0" indent="0" algn="just">
              <a:lnSpc>
                <a:spcPct val="110000"/>
              </a:lnSpc>
              <a:spcBef>
                <a:spcPts val="0"/>
              </a:spcBef>
              <a:buNone/>
            </a:pPr>
            <a:r>
              <a:rPr lang="en-US" sz="2000" b="1" dirty="0"/>
              <a:t>BRACKETS </a:t>
            </a:r>
            <a:r>
              <a:rPr lang="en-US" sz="2000" dirty="0"/>
              <a:t>“[]” and “()” show fusion</a:t>
            </a:r>
          </a:p>
          <a:p>
            <a:pPr marL="0" indent="0" algn="just">
              <a:spcBef>
                <a:spcPts val="0"/>
              </a:spcBef>
              <a:buNone/>
            </a:pPr>
            <a:r>
              <a:rPr lang="en-US" sz="2000" b="1" dirty="0"/>
              <a:t>COMMA </a:t>
            </a:r>
            <a:r>
              <a:rPr lang="en-US" sz="2000" dirty="0"/>
              <a:t>“,” shows inequality of flower parts in one whorl</a:t>
            </a:r>
          </a:p>
          <a:p>
            <a:pPr marL="0" indent="0" algn="just">
              <a:spcBef>
                <a:spcPts val="0"/>
              </a:spcBef>
              <a:buNone/>
            </a:pPr>
            <a:r>
              <a:rPr lang="en-US" sz="2000" b="1" dirty="0"/>
              <a:t>MULTIPLICATION </a:t>
            </a:r>
            <a:r>
              <a:rPr lang="en-US" sz="2000" dirty="0"/>
              <a:t>“” shows splitting</a:t>
            </a:r>
          </a:p>
          <a:p>
            <a:pPr marL="0" indent="0" algn="just">
              <a:spcBef>
                <a:spcPts val="0"/>
              </a:spcBef>
              <a:buNone/>
            </a:pPr>
            <a:r>
              <a:rPr lang="en-US" sz="2000" b="1" dirty="0"/>
              <a:t>INFINITY </a:t>
            </a:r>
            <a:r>
              <a:rPr lang="en-US" sz="2000" dirty="0"/>
              <a:t>“1” shows indefinite number of more than 12 parts</a:t>
            </a:r>
          </a:p>
          <a:p>
            <a:pPr marL="0" indent="0" algn="just">
              <a:lnSpc>
                <a:spcPct val="110000"/>
              </a:lnSpc>
              <a:spcBef>
                <a:spcPts val="0"/>
              </a:spcBef>
              <a:buNone/>
            </a:pPr>
            <a:endParaRPr lang="en-US" sz="2000" dirty="0"/>
          </a:p>
          <a:p>
            <a:pPr marL="0" indent="0" algn="just">
              <a:lnSpc>
                <a:spcPct val="110000"/>
              </a:lnSpc>
              <a:spcBef>
                <a:spcPts val="0"/>
              </a:spcBef>
              <a:buNone/>
            </a:pPr>
            <a:endParaRPr lang="ru-RU" sz="20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1049" t="63650" r="4047" b="17450"/>
          <a:stretch/>
        </p:blipFill>
        <p:spPr>
          <a:xfrm>
            <a:off x="539552" y="1052736"/>
            <a:ext cx="8136904" cy="2412000"/>
          </a:xfrm>
          <a:prstGeom prst="rect">
            <a:avLst/>
          </a:prstGeom>
        </p:spPr>
      </p:pic>
    </p:spTree>
    <p:extLst>
      <p:ext uri="{BB962C8B-B14F-4D97-AF65-F5344CB8AC3E}">
        <p14:creationId xmlns:p14="http://schemas.microsoft.com/office/powerpoint/2010/main" val="170709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Documents\Karime\2018\Lectures\Biodiversity of plants\Lecture\22.jpg"/>
          <p:cNvPicPr>
            <a:picLocks noChangeAspect="1" noChangeArrowheads="1"/>
          </p:cNvPicPr>
          <p:nvPr/>
        </p:nvPicPr>
        <p:blipFill>
          <a:blip r:embed="rId2" cstate="print"/>
          <a:srcRect l="11114" r="11084" b="65735"/>
          <a:stretch>
            <a:fillRect/>
          </a:stretch>
        </p:blipFill>
        <p:spPr bwMode="auto">
          <a:xfrm>
            <a:off x="971600" y="548680"/>
            <a:ext cx="7539561" cy="4428000"/>
          </a:xfrm>
          <a:prstGeom prst="rect">
            <a:avLst/>
          </a:prstGeom>
          <a:noFill/>
        </p:spPr>
      </p:pic>
      <p:sp>
        <p:nvSpPr>
          <p:cNvPr id="7" name="Прямоугольник 6"/>
          <p:cNvSpPr/>
          <p:nvPr/>
        </p:nvSpPr>
        <p:spPr>
          <a:xfrm>
            <a:off x="1763688" y="5085184"/>
            <a:ext cx="4950296" cy="400110"/>
          </a:xfrm>
          <a:prstGeom prst="rect">
            <a:avLst/>
          </a:prstGeom>
        </p:spPr>
        <p:txBody>
          <a:bodyPr wrap="square">
            <a:spAutoFit/>
          </a:bodyPr>
          <a:lstStyle/>
          <a:p>
            <a:pPr algn="ctr"/>
            <a:r>
              <a:rPr lang="en-US" sz="2000" dirty="0"/>
              <a:t>Most important parts of the flower</a:t>
            </a:r>
          </a:p>
        </p:txBody>
      </p:sp>
    </p:spTree>
    <p:extLst>
      <p:ext uri="{BB962C8B-B14F-4D97-AF65-F5344CB8AC3E}">
        <p14:creationId xmlns:p14="http://schemas.microsoft.com/office/powerpoint/2010/main" val="347696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352C6D-4BBB-178E-9326-8F032E5D37BD}"/>
              </a:ext>
            </a:extLst>
          </p:cNvPr>
          <p:cNvSpPr>
            <a:spLocks noGrp="1"/>
          </p:cNvSpPr>
          <p:nvPr>
            <p:ph type="ctrTitle"/>
          </p:nvPr>
        </p:nvSpPr>
        <p:spPr>
          <a:xfrm>
            <a:off x="539552" y="2132856"/>
            <a:ext cx="7772400" cy="738664"/>
          </a:xfrm>
        </p:spPr>
        <p:txBody>
          <a:bodyPr/>
          <a:lstStyle/>
          <a:p>
            <a:r>
              <a:rPr lang="en-US" sz="4800" dirty="0">
                <a:latin typeface="Times New Roman" panose="02020603050405020304" pitchFamily="18" charset="0"/>
                <a:cs typeface="Times New Roman" panose="02020603050405020304" pitchFamily="18" charset="0"/>
              </a:rPr>
              <a:t>Morphology of seeds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87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332656"/>
            <a:ext cx="7002837" cy="5616000"/>
          </a:xfrm>
          <a:prstGeom prst="rect">
            <a:avLst/>
          </a:prstGeom>
          <a:noFill/>
          <a:ln w="9525">
            <a:noFill/>
            <a:miter lim="800000"/>
            <a:headEnd/>
            <a:tailEnd/>
          </a:ln>
        </p:spPr>
      </p:pic>
      <p:sp>
        <p:nvSpPr>
          <p:cNvPr id="3" name="Прямоугольник 2"/>
          <p:cNvSpPr/>
          <p:nvPr/>
        </p:nvSpPr>
        <p:spPr>
          <a:xfrm>
            <a:off x="3419872" y="6165304"/>
            <a:ext cx="1741759" cy="400110"/>
          </a:xfrm>
          <a:prstGeom prst="rect">
            <a:avLst/>
          </a:prstGeom>
        </p:spPr>
        <p:txBody>
          <a:bodyPr wrap="none">
            <a:spAutoFit/>
          </a:bodyPr>
          <a:lstStyle/>
          <a:p>
            <a:r>
              <a:rPr lang="en-US" sz="2000" b="1" dirty="0"/>
              <a:t>Ovary position</a:t>
            </a:r>
            <a:endParaRPr lang="ru-RU"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52928" cy="1584175"/>
          </a:xfrm>
        </p:spPr>
        <p:txBody>
          <a:bodyPr>
            <a:normAutofit fontScale="92500"/>
          </a:bodyPr>
          <a:lstStyle/>
          <a:p>
            <a:pPr marL="0" indent="357188" algn="just">
              <a:spcBef>
                <a:spcPts val="0"/>
              </a:spcBef>
              <a:buNone/>
            </a:pPr>
            <a:r>
              <a:rPr lang="en-US" sz="2000" b="1" dirty="0"/>
              <a:t>Flower diagram </a:t>
            </a:r>
            <a:r>
              <a:rPr lang="en-US" sz="2000" dirty="0"/>
              <a:t>is a graphical way of flower description. This diagram is a kind of cross-section of the flower. Frequently, the structure of pistil is not shown on the diagram. Also, diagrams sometimes contain signs for the description of main stem (axis) and flower-related leaf (bract). The best way to show how to draw diagram is also graphical (Fig.1); formula of the flower shown there is</a:t>
            </a:r>
            <a:endParaRPr lang="ru-RU" sz="2000" dirty="0"/>
          </a:p>
        </p:txBody>
      </p:sp>
      <p:pic>
        <p:nvPicPr>
          <p:cNvPr id="4" name="Рисунок 3"/>
          <p:cNvPicPr>
            <a:picLocks noChangeAspect="1"/>
          </p:cNvPicPr>
          <p:nvPr/>
        </p:nvPicPr>
        <p:blipFill>
          <a:blip r:embed="rId2" cstate="print"/>
          <a:stretch>
            <a:fillRect/>
          </a:stretch>
        </p:blipFill>
        <p:spPr>
          <a:xfrm>
            <a:off x="2195736" y="2201762"/>
            <a:ext cx="4808167" cy="3564000"/>
          </a:xfrm>
          <a:prstGeom prst="rect">
            <a:avLst/>
          </a:prstGeom>
        </p:spPr>
      </p:pic>
      <p:sp>
        <p:nvSpPr>
          <p:cNvPr id="5" name="Прямоугольник 4"/>
          <p:cNvSpPr/>
          <p:nvPr/>
        </p:nvSpPr>
        <p:spPr>
          <a:xfrm>
            <a:off x="421281" y="6021288"/>
            <a:ext cx="8712968" cy="646331"/>
          </a:xfrm>
          <a:prstGeom prst="rect">
            <a:avLst/>
          </a:prstGeom>
        </p:spPr>
        <p:txBody>
          <a:bodyPr wrap="square">
            <a:spAutoFit/>
          </a:bodyPr>
          <a:lstStyle/>
          <a:p>
            <a:r>
              <a:rPr lang="en-US" dirty="0">
                <a:latin typeface="PTSerif-Bold"/>
              </a:rPr>
              <a:t>Fig. 1 </a:t>
            </a:r>
            <a:r>
              <a:rPr lang="en-US" b="1" dirty="0">
                <a:latin typeface="PTSerif-Bold"/>
              </a:rPr>
              <a:t>-  </a:t>
            </a:r>
            <a:r>
              <a:rPr lang="en-US" dirty="0">
                <a:latin typeface="PTSerif-Regular"/>
              </a:rPr>
              <a:t>How to draw a diagram (graphical explanation): compare numbers on plant and on diagram.</a:t>
            </a:r>
            <a:endParaRPr lang="ru-RU" dirty="0"/>
          </a:p>
        </p:txBody>
      </p:sp>
      <p:pic>
        <p:nvPicPr>
          <p:cNvPr id="6" name="Объект 3"/>
          <p:cNvPicPr>
            <a:picLocks noChangeAspect="1"/>
          </p:cNvPicPr>
          <p:nvPr/>
        </p:nvPicPr>
        <p:blipFill rotWithShape="1">
          <a:blip r:embed="rId3" cstate="print">
            <a:extLst>
              <a:ext uri="{28A0092B-C50C-407E-A947-70E740481C1C}">
                <a14:useLocalDpi xmlns:a14="http://schemas.microsoft.com/office/drawing/2010/main" val="0"/>
              </a:ext>
            </a:extLst>
          </a:blip>
          <a:srcRect l="71696" t="70157" r="12893" b="26025"/>
          <a:stretch/>
        </p:blipFill>
        <p:spPr>
          <a:xfrm>
            <a:off x="6228184" y="1412776"/>
            <a:ext cx="1449001" cy="504000"/>
          </a:xfrm>
          <a:prstGeom prst="rect">
            <a:avLst/>
          </a:prstGeom>
        </p:spPr>
      </p:pic>
    </p:spTree>
    <p:extLst>
      <p:ext uri="{BB962C8B-B14F-4D97-AF65-F5344CB8AC3E}">
        <p14:creationId xmlns:p14="http://schemas.microsoft.com/office/powerpoint/2010/main" val="293037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276872"/>
          <a:ext cx="8229600" cy="3474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b="1" dirty="0"/>
                        <a:t>MONOCOTS</a:t>
                      </a:r>
                      <a:r>
                        <a:rPr lang="en-US" sz="2000" dirty="0"/>
                        <a:t> </a:t>
                      </a:r>
                    </a:p>
                  </a:txBody>
                  <a:tcPr anchor="ctr"/>
                </a:tc>
                <a:tc>
                  <a:txBody>
                    <a:bodyPr/>
                    <a:lstStyle/>
                    <a:p>
                      <a:pPr algn="ctr"/>
                      <a:r>
                        <a:rPr lang="en-US" sz="2000" b="1"/>
                        <a:t>DICOTS</a:t>
                      </a:r>
                      <a:r>
                        <a:rPr lang="en-US" sz="2000"/>
                        <a:t> </a:t>
                      </a:r>
                    </a:p>
                  </a:txBody>
                  <a:tcPr anchor="ctr"/>
                </a:tc>
                <a:extLst>
                  <a:ext uri="{0D108BD9-81ED-4DB2-BD59-A6C34878D82A}">
                    <a16:rowId xmlns:a16="http://schemas.microsoft.com/office/drawing/2014/main" val="10000"/>
                  </a:ext>
                </a:extLst>
              </a:tr>
              <a:tr h="370840">
                <a:tc>
                  <a:txBody>
                    <a:bodyPr/>
                    <a:lstStyle/>
                    <a:p>
                      <a:pPr algn="l"/>
                      <a:r>
                        <a:rPr lang="en-US" sz="2000" dirty="0"/>
                        <a:t>Embryo with single cotyledon </a:t>
                      </a:r>
                    </a:p>
                  </a:txBody>
                  <a:tcPr anchor="ctr"/>
                </a:tc>
                <a:tc>
                  <a:txBody>
                    <a:bodyPr/>
                    <a:lstStyle/>
                    <a:p>
                      <a:pPr algn="l"/>
                      <a:r>
                        <a:rPr lang="en-US" sz="2000" dirty="0"/>
                        <a:t>Embryo with two cotyledons </a:t>
                      </a:r>
                    </a:p>
                  </a:txBody>
                  <a:tcPr anchor="ctr"/>
                </a:tc>
                <a:extLst>
                  <a:ext uri="{0D108BD9-81ED-4DB2-BD59-A6C34878D82A}">
                    <a16:rowId xmlns:a16="http://schemas.microsoft.com/office/drawing/2014/main" val="10001"/>
                  </a:ext>
                </a:extLst>
              </a:tr>
              <a:tr h="370840">
                <a:tc>
                  <a:txBody>
                    <a:bodyPr/>
                    <a:lstStyle/>
                    <a:p>
                      <a:pPr algn="l"/>
                      <a:r>
                        <a:rPr lang="en-US" sz="2000" dirty="0"/>
                        <a:t>Pollen with single furrow or pore </a:t>
                      </a:r>
                    </a:p>
                  </a:txBody>
                  <a:tcPr anchor="ctr"/>
                </a:tc>
                <a:tc>
                  <a:txBody>
                    <a:bodyPr/>
                    <a:lstStyle/>
                    <a:p>
                      <a:pPr algn="l"/>
                      <a:r>
                        <a:rPr lang="en-US" sz="2000"/>
                        <a:t>Pollen with three furrows or pores </a:t>
                      </a:r>
                    </a:p>
                  </a:txBody>
                  <a:tcPr anchor="ctr"/>
                </a:tc>
                <a:extLst>
                  <a:ext uri="{0D108BD9-81ED-4DB2-BD59-A6C34878D82A}">
                    <a16:rowId xmlns:a16="http://schemas.microsoft.com/office/drawing/2014/main" val="10002"/>
                  </a:ext>
                </a:extLst>
              </a:tr>
              <a:tr h="370840">
                <a:tc>
                  <a:txBody>
                    <a:bodyPr/>
                    <a:lstStyle/>
                    <a:p>
                      <a:pPr algn="l"/>
                      <a:r>
                        <a:rPr lang="en-US" sz="2000" dirty="0"/>
                        <a:t>Flower parts in multiples of three </a:t>
                      </a:r>
                    </a:p>
                  </a:txBody>
                  <a:tcPr anchor="ctr"/>
                </a:tc>
                <a:tc>
                  <a:txBody>
                    <a:bodyPr/>
                    <a:lstStyle/>
                    <a:p>
                      <a:pPr algn="l"/>
                      <a:r>
                        <a:rPr lang="en-US" sz="2000" dirty="0"/>
                        <a:t>Flower parts in multiples of four or five </a:t>
                      </a:r>
                    </a:p>
                  </a:txBody>
                  <a:tcPr anchor="ctr"/>
                </a:tc>
                <a:extLst>
                  <a:ext uri="{0D108BD9-81ED-4DB2-BD59-A6C34878D82A}">
                    <a16:rowId xmlns:a16="http://schemas.microsoft.com/office/drawing/2014/main" val="10003"/>
                  </a:ext>
                </a:extLst>
              </a:tr>
              <a:tr h="370840">
                <a:tc>
                  <a:txBody>
                    <a:bodyPr/>
                    <a:lstStyle/>
                    <a:p>
                      <a:pPr algn="l"/>
                      <a:r>
                        <a:rPr lang="en-US" sz="2000" dirty="0"/>
                        <a:t>Major leaf veins parallel </a:t>
                      </a:r>
                    </a:p>
                  </a:txBody>
                  <a:tcPr anchor="ctr"/>
                </a:tc>
                <a:tc>
                  <a:txBody>
                    <a:bodyPr/>
                    <a:lstStyle/>
                    <a:p>
                      <a:pPr algn="l"/>
                      <a:r>
                        <a:rPr lang="en-US" sz="2000" dirty="0"/>
                        <a:t>Major leaf veins reticulated </a:t>
                      </a:r>
                    </a:p>
                  </a:txBody>
                  <a:tcPr anchor="ctr"/>
                </a:tc>
                <a:extLst>
                  <a:ext uri="{0D108BD9-81ED-4DB2-BD59-A6C34878D82A}">
                    <a16:rowId xmlns:a16="http://schemas.microsoft.com/office/drawing/2014/main" val="10004"/>
                  </a:ext>
                </a:extLst>
              </a:tr>
              <a:tr h="370840">
                <a:tc>
                  <a:txBody>
                    <a:bodyPr/>
                    <a:lstStyle/>
                    <a:p>
                      <a:pPr algn="l"/>
                      <a:r>
                        <a:rPr lang="en-US" sz="2000"/>
                        <a:t>Stem vacular bundles scattered </a:t>
                      </a:r>
                    </a:p>
                  </a:txBody>
                  <a:tcPr anchor="ctr"/>
                </a:tc>
                <a:tc>
                  <a:txBody>
                    <a:bodyPr/>
                    <a:lstStyle/>
                    <a:p>
                      <a:pPr algn="l"/>
                      <a:r>
                        <a:rPr lang="en-US" sz="2000" dirty="0"/>
                        <a:t>Stem vascular bundles in a ring </a:t>
                      </a:r>
                    </a:p>
                  </a:txBody>
                  <a:tcPr anchor="ctr"/>
                </a:tc>
                <a:extLst>
                  <a:ext uri="{0D108BD9-81ED-4DB2-BD59-A6C34878D82A}">
                    <a16:rowId xmlns:a16="http://schemas.microsoft.com/office/drawing/2014/main" val="10005"/>
                  </a:ext>
                </a:extLst>
              </a:tr>
              <a:tr h="370840">
                <a:tc>
                  <a:txBody>
                    <a:bodyPr/>
                    <a:lstStyle/>
                    <a:p>
                      <a:pPr algn="l"/>
                      <a:r>
                        <a:rPr lang="en-US" sz="2000"/>
                        <a:t>Roots are adventitious </a:t>
                      </a:r>
                    </a:p>
                  </a:txBody>
                  <a:tcPr anchor="ctr"/>
                </a:tc>
                <a:tc>
                  <a:txBody>
                    <a:bodyPr/>
                    <a:lstStyle/>
                    <a:p>
                      <a:pPr algn="l"/>
                      <a:r>
                        <a:rPr lang="en-US" sz="2000" dirty="0"/>
                        <a:t>Roots develop from </a:t>
                      </a:r>
                      <a:r>
                        <a:rPr lang="en-US" sz="2000" dirty="0" err="1"/>
                        <a:t>radicle</a:t>
                      </a:r>
                      <a:r>
                        <a:rPr lang="en-US" sz="2000" dirty="0"/>
                        <a:t> </a:t>
                      </a:r>
                    </a:p>
                  </a:txBody>
                  <a:tcPr anchor="ctr"/>
                </a:tc>
                <a:extLst>
                  <a:ext uri="{0D108BD9-81ED-4DB2-BD59-A6C34878D82A}">
                    <a16:rowId xmlns:a16="http://schemas.microsoft.com/office/drawing/2014/main" val="10006"/>
                  </a:ext>
                </a:extLst>
              </a:tr>
              <a:tr h="370840">
                <a:tc>
                  <a:txBody>
                    <a:bodyPr/>
                    <a:lstStyle/>
                    <a:p>
                      <a:pPr algn="l"/>
                      <a:r>
                        <a:rPr lang="en-US" sz="2000"/>
                        <a:t>Secondary growth absent </a:t>
                      </a:r>
                    </a:p>
                  </a:txBody>
                  <a:tcPr anchor="ctr"/>
                </a:tc>
                <a:tc>
                  <a:txBody>
                    <a:bodyPr/>
                    <a:lstStyle/>
                    <a:p>
                      <a:pPr algn="l"/>
                      <a:r>
                        <a:rPr lang="en-US" sz="2000" dirty="0"/>
                        <a:t>Secondary growth often present </a:t>
                      </a:r>
                    </a:p>
                  </a:txBody>
                  <a:tcPr anchor="ctr"/>
                </a:tc>
                <a:extLst>
                  <a:ext uri="{0D108BD9-81ED-4DB2-BD59-A6C34878D82A}">
                    <a16:rowId xmlns:a16="http://schemas.microsoft.com/office/drawing/2014/main" val="10007"/>
                  </a:ext>
                </a:extLst>
              </a:tr>
            </a:tbl>
          </a:graphicData>
        </a:graphic>
      </p:graphicFrame>
      <p:sp>
        <p:nvSpPr>
          <p:cNvPr id="5" name="Прямоугольник 4"/>
          <p:cNvSpPr/>
          <p:nvPr/>
        </p:nvSpPr>
        <p:spPr>
          <a:xfrm>
            <a:off x="611560" y="260648"/>
            <a:ext cx="8208912" cy="707886"/>
          </a:xfrm>
          <a:prstGeom prst="rect">
            <a:avLst/>
          </a:prstGeom>
        </p:spPr>
        <p:txBody>
          <a:bodyPr wrap="square">
            <a:spAutoFit/>
          </a:bodyPr>
          <a:lstStyle/>
          <a:p>
            <a:pPr algn="ctr"/>
            <a:r>
              <a:rPr lang="en-US" sz="2000" dirty="0"/>
              <a:t>Traditionally, the flowering plants have been divided into two major groups, or </a:t>
            </a:r>
            <a:r>
              <a:rPr lang="en-US" sz="2000" b="1" dirty="0"/>
              <a:t>classes</a:t>
            </a:r>
            <a:r>
              <a:rPr lang="en-US" sz="2000" dirty="0"/>
              <a:t>,: the </a:t>
            </a:r>
            <a:r>
              <a:rPr lang="en-US" sz="2000" b="1" dirty="0" err="1"/>
              <a:t>Dicots</a:t>
            </a:r>
            <a:r>
              <a:rPr lang="en-US" sz="2000" b="1" dirty="0"/>
              <a:t> (</a:t>
            </a:r>
            <a:r>
              <a:rPr lang="en-US" sz="2000" b="1" dirty="0" err="1"/>
              <a:t>Magnoliopsida</a:t>
            </a:r>
            <a:r>
              <a:rPr lang="en-US" sz="2000" dirty="0"/>
              <a:t>) and the </a:t>
            </a:r>
            <a:r>
              <a:rPr lang="en-US" sz="2000" b="1" dirty="0"/>
              <a:t>Monocots</a:t>
            </a:r>
            <a:r>
              <a:rPr lang="en-US" sz="2000" dirty="0"/>
              <a:t> </a:t>
            </a:r>
            <a:r>
              <a:rPr lang="en-US" sz="2000" b="1" dirty="0"/>
              <a:t>(</a:t>
            </a:r>
            <a:r>
              <a:rPr lang="en-US" sz="2000" b="1" dirty="0" err="1"/>
              <a:t>Liliopsida</a:t>
            </a:r>
            <a:r>
              <a:rPr lang="en-US" sz="2000" b="1" dirty="0"/>
              <a:t>).</a:t>
            </a:r>
            <a:endParaRPr lang="ru-RU" sz="2000" b="1" dirty="0"/>
          </a:p>
        </p:txBody>
      </p:sp>
      <p:sp>
        <p:nvSpPr>
          <p:cNvPr id="6" name="Прямоугольник 5"/>
          <p:cNvSpPr/>
          <p:nvPr/>
        </p:nvSpPr>
        <p:spPr>
          <a:xfrm>
            <a:off x="827584" y="1196752"/>
            <a:ext cx="7416824" cy="707886"/>
          </a:xfrm>
          <a:prstGeom prst="rect">
            <a:avLst/>
          </a:prstGeom>
        </p:spPr>
        <p:txBody>
          <a:bodyPr wrap="square">
            <a:spAutoFit/>
          </a:bodyPr>
          <a:lstStyle/>
          <a:p>
            <a:pPr algn="ctr"/>
            <a:r>
              <a:rPr lang="en-US" sz="2000" dirty="0"/>
              <a:t>The table summarizes the major morphological differences between monocots and </a:t>
            </a:r>
            <a:r>
              <a:rPr lang="en-US" sz="2000" dirty="0" err="1"/>
              <a:t>dicots</a:t>
            </a:r>
            <a:r>
              <a:rPr lang="en-US" sz="2000" dirty="0"/>
              <a:t>.</a:t>
            </a:r>
            <a:endParaRPr lang="ru-RU"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A52AD-7E9A-4829-A9D1-94F3EFDC72A0}"/>
              </a:ext>
            </a:extLst>
          </p:cNvPr>
          <p:cNvSpPr>
            <a:spLocks noGrp="1"/>
          </p:cNvSpPr>
          <p:nvPr>
            <p:ph type="title"/>
          </p:nvPr>
        </p:nvSpPr>
        <p:spPr/>
        <p:txBody>
          <a:bodyPr/>
          <a:lstStyle/>
          <a:p>
            <a:r>
              <a:rPr lang="en-GB" b="1" dirty="0"/>
              <a:t>Pollination</a:t>
            </a:r>
            <a:endParaRPr lang="ru-KZ" b="1" dirty="0"/>
          </a:p>
        </p:txBody>
      </p:sp>
      <p:sp>
        <p:nvSpPr>
          <p:cNvPr id="3" name="Объект 2">
            <a:extLst>
              <a:ext uri="{FF2B5EF4-FFF2-40B4-BE49-F238E27FC236}">
                <a16:creationId xmlns:a16="http://schemas.microsoft.com/office/drawing/2014/main" id="{DFC3A9BC-314A-42DB-966D-5D4BBA5733B3}"/>
              </a:ext>
            </a:extLst>
          </p:cNvPr>
          <p:cNvSpPr>
            <a:spLocks noGrp="1"/>
          </p:cNvSpPr>
          <p:nvPr>
            <p:ph idx="1"/>
          </p:nvPr>
        </p:nvSpPr>
        <p:spPr/>
        <p:txBody>
          <a:bodyPr>
            <a:normAutofit fontScale="85000" lnSpcReduction="10000"/>
          </a:bodyPr>
          <a:lstStyle/>
          <a:p>
            <a:r>
              <a:rPr lang="en-US" dirty="0"/>
              <a:t>The stamens and pistils are directly involved with the production of seed. The </a:t>
            </a:r>
            <a:r>
              <a:rPr lang="en-US" b="1" dirty="0"/>
              <a:t>stamen</a:t>
            </a:r>
            <a:r>
              <a:rPr lang="en-US" dirty="0"/>
              <a:t> bears microsporangia (spore cases) in which are developed numerous microspores (potential pollen grains); the </a:t>
            </a:r>
            <a:r>
              <a:rPr lang="en-US" b="1" dirty="0"/>
              <a:t>pistil</a:t>
            </a:r>
            <a:r>
              <a:rPr lang="en-US" dirty="0"/>
              <a:t> bears ovules, each enclosing an egg cell. </a:t>
            </a:r>
          </a:p>
          <a:p>
            <a:r>
              <a:rPr lang="en-US" dirty="0"/>
              <a:t>When a microspore germinates, it is known as a </a:t>
            </a:r>
            <a:r>
              <a:rPr lang="en-US" b="1" dirty="0"/>
              <a:t>pollen grain. </a:t>
            </a:r>
            <a:r>
              <a:rPr lang="en-US" dirty="0"/>
              <a:t>When the pollen sacs in a stamen’s anther are ripe, the anther releases them and the pollen is shed. Fertilization can occur only if the pollen grains are transferred from the anther to the stigma of a pistil, a process known as </a:t>
            </a:r>
            <a:r>
              <a:rPr lang="en-US" b="1" dirty="0"/>
              <a:t>pollination.</a:t>
            </a:r>
            <a:endParaRPr lang="ru-KZ" b="1" dirty="0"/>
          </a:p>
        </p:txBody>
      </p:sp>
    </p:spTree>
    <p:extLst>
      <p:ext uri="{BB962C8B-B14F-4D97-AF65-F5344CB8AC3E}">
        <p14:creationId xmlns:p14="http://schemas.microsoft.com/office/powerpoint/2010/main" val="137745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4576B6-AFA9-4587-955B-3F168416364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487DE4F-616A-43CD-9999-8FCC41EC8D56}"/>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A4802AF6-1BAB-4E1D-BE33-6EC73338763C}"/>
              </a:ext>
            </a:extLst>
          </p:cNvPr>
          <p:cNvPicPr>
            <a:picLocks noChangeAspect="1"/>
          </p:cNvPicPr>
          <p:nvPr/>
        </p:nvPicPr>
        <p:blipFill rotWithShape="1">
          <a:blip r:embed="rId2"/>
          <a:srcRect l="29524" t="14445" r="3539" b="6600"/>
          <a:stretch/>
        </p:blipFill>
        <p:spPr>
          <a:xfrm>
            <a:off x="556457" y="703256"/>
            <a:ext cx="8031085" cy="5328592"/>
          </a:xfrm>
          <a:prstGeom prst="rect">
            <a:avLst/>
          </a:prstGeom>
        </p:spPr>
      </p:pic>
    </p:spTree>
    <p:extLst>
      <p:ext uri="{BB962C8B-B14F-4D97-AF65-F5344CB8AC3E}">
        <p14:creationId xmlns:p14="http://schemas.microsoft.com/office/powerpoint/2010/main" val="2002071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06B05-8944-4505-A4BB-E3903FECF8F7}"/>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3EDA0C5-04CA-46CC-8878-149E47F2AEE8}"/>
              </a:ext>
            </a:extLst>
          </p:cNvPr>
          <p:cNvSpPr>
            <a:spLocks noGrp="1"/>
          </p:cNvSpPr>
          <p:nvPr>
            <p:ph idx="1"/>
          </p:nvPr>
        </p:nvSpPr>
        <p:spPr/>
        <p:txBody>
          <a:bodyPr/>
          <a:lstStyle/>
          <a:p>
            <a:r>
              <a:rPr lang="en-US" dirty="0"/>
              <a:t>There are two chief kinds of pollination: </a:t>
            </a:r>
          </a:p>
          <a:p>
            <a:r>
              <a:rPr lang="en-US" b="1" dirty="0"/>
              <a:t>(1) self-pollination, </a:t>
            </a:r>
            <a:r>
              <a:rPr lang="en-US" dirty="0"/>
              <a:t>the pollination of a stigma by pollen from the same flower or another flower on the same plant; </a:t>
            </a:r>
          </a:p>
          <a:p>
            <a:r>
              <a:rPr lang="en-US" b="1" dirty="0"/>
              <a:t>(2) cross-pollination, </a:t>
            </a:r>
            <a:r>
              <a:rPr lang="en-US" dirty="0"/>
              <a:t>the transfer of pollen from the anther of a flower of one plant to the stigma of the flower of another plant of the same species.</a:t>
            </a:r>
            <a:endParaRPr lang="ru-KZ" dirty="0"/>
          </a:p>
        </p:txBody>
      </p:sp>
    </p:spTree>
    <p:extLst>
      <p:ext uri="{BB962C8B-B14F-4D97-AF65-F5344CB8AC3E}">
        <p14:creationId xmlns:p14="http://schemas.microsoft.com/office/powerpoint/2010/main" val="207389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2121B-6955-4B8E-A817-CFD40E892311}"/>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F8B0CE6-3DF8-4633-ADC8-0E6838E58C56}"/>
              </a:ext>
            </a:extLst>
          </p:cNvPr>
          <p:cNvSpPr>
            <a:spLocks noGrp="1"/>
          </p:cNvSpPr>
          <p:nvPr>
            <p:ph idx="1"/>
          </p:nvPr>
        </p:nvSpPr>
        <p:spPr/>
        <p:txBody>
          <a:bodyPr>
            <a:normAutofit fontScale="85000" lnSpcReduction="20000"/>
          </a:bodyPr>
          <a:lstStyle/>
          <a:p>
            <a:r>
              <a:rPr lang="en-US" dirty="0"/>
              <a:t>After a pollen grain has reached the stigma, it germinates, and a pollen tube protrudes from it. This tube, containing </a:t>
            </a:r>
            <a:r>
              <a:rPr lang="en-US" b="1" dirty="0"/>
              <a:t>two male gametes (sperms), </a:t>
            </a:r>
            <a:r>
              <a:rPr lang="en-US" dirty="0"/>
              <a:t>extends into the ovary and reaches the ovule, discharging its gametes so that </a:t>
            </a:r>
            <a:r>
              <a:rPr lang="en-US" b="1" dirty="0"/>
              <a:t>one fertilizes the egg cell</a:t>
            </a:r>
            <a:r>
              <a:rPr lang="en-US" dirty="0"/>
              <a:t>, which </a:t>
            </a:r>
            <a:r>
              <a:rPr lang="en-US" b="1" dirty="0"/>
              <a:t>becomes an embryo</a:t>
            </a:r>
            <a:r>
              <a:rPr lang="en-US" dirty="0"/>
              <a:t>, and the other joins with </a:t>
            </a:r>
            <a:r>
              <a:rPr lang="en-US" b="1" dirty="0"/>
              <a:t>two polar nuclei to form the endosperm. </a:t>
            </a:r>
            <a:r>
              <a:rPr lang="en-US" dirty="0"/>
              <a:t>(Normally many pollen grains fall on a stigma; they all may germinate, but only one pollen tube enters any one ovule.) Following fertilization, the </a:t>
            </a:r>
            <a:r>
              <a:rPr lang="en-US" b="1" dirty="0"/>
              <a:t>embryo is on its way to becoming a seed</a:t>
            </a:r>
            <a:r>
              <a:rPr lang="en-US" dirty="0"/>
              <a:t>, and at this time the </a:t>
            </a:r>
            <a:r>
              <a:rPr lang="en-US" b="1" dirty="0"/>
              <a:t>ovary itself enlarges to form the fruit.</a:t>
            </a:r>
            <a:endParaRPr lang="ru-KZ" b="1" dirty="0"/>
          </a:p>
        </p:txBody>
      </p:sp>
    </p:spTree>
    <p:extLst>
      <p:ext uri="{BB962C8B-B14F-4D97-AF65-F5344CB8AC3E}">
        <p14:creationId xmlns:p14="http://schemas.microsoft.com/office/powerpoint/2010/main" val="304884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E8B87-921F-4F4E-82B8-0E02A8892774}"/>
              </a:ext>
            </a:extLst>
          </p:cNvPr>
          <p:cNvSpPr>
            <a:spLocks noGrp="1"/>
          </p:cNvSpPr>
          <p:nvPr>
            <p:ph type="title"/>
          </p:nvPr>
        </p:nvSpPr>
        <p:spPr/>
        <p:txBody>
          <a:bodyPr/>
          <a:lstStyle/>
          <a:p>
            <a:r>
              <a:rPr lang="en-GB" b="1" dirty="0">
                <a:solidFill>
                  <a:schemeClr val="tx2"/>
                </a:solidFill>
              </a:rPr>
              <a:t>Double fertilization</a:t>
            </a:r>
            <a:endParaRPr lang="ru-KZ" b="1" dirty="0">
              <a:solidFill>
                <a:schemeClr val="tx2"/>
              </a:solidFill>
            </a:endParaRPr>
          </a:p>
        </p:txBody>
      </p:sp>
      <p:sp>
        <p:nvSpPr>
          <p:cNvPr id="3" name="Объект 2">
            <a:extLst>
              <a:ext uri="{FF2B5EF4-FFF2-40B4-BE49-F238E27FC236}">
                <a16:creationId xmlns:a16="http://schemas.microsoft.com/office/drawing/2014/main" id="{B20984D8-F6E5-44E1-988D-E158654EA174}"/>
              </a:ext>
            </a:extLst>
          </p:cNvPr>
          <p:cNvSpPr>
            <a:spLocks noGrp="1"/>
          </p:cNvSpPr>
          <p:nvPr>
            <p:ph idx="1"/>
          </p:nvPr>
        </p:nvSpPr>
        <p:spPr/>
        <p:txBody>
          <a:bodyPr>
            <a:normAutofit fontScale="85000" lnSpcReduction="10000"/>
          </a:bodyPr>
          <a:lstStyle/>
          <a:p>
            <a:r>
              <a:rPr lang="en-US" b="1" i="0" dirty="0">
                <a:solidFill>
                  <a:srgbClr val="393E42"/>
                </a:solidFill>
                <a:effectLst/>
                <a:latin typeface="Proxima Nova"/>
              </a:rPr>
              <a:t>The male gametophyte (pollen grain) is produced in the anther of the stamen.</a:t>
            </a:r>
            <a:r>
              <a:rPr lang="en-US" b="0" i="0" dirty="0">
                <a:solidFill>
                  <a:srgbClr val="393E42"/>
                </a:solidFill>
                <a:effectLst/>
                <a:latin typeface="Proxima Nova"/>
              </a:rPr>
              <a:t> The gynoecium is the female reproductive part composed of carpels or pistils. </a:t>
            </a:r>
            <a:r>
              <a:rPr lang="en-US" b="1" i="0" dirty="0">
                <a:solidFill>
                  <a:srgbClr val="393E42"/>
                </a:solidFill>
                <a:effectLst/>
                <a:latin typeface="Proxima Nova"/>
              </a:rPr>
              <a:t>The female gametophyte (embryo sac) is produced in the ovule enclosed by the ovary.</a:t>
            </a:r>
          </a:p>
          <a:p>
            <a:r>
              <a:rPr lang="en-US" b="0" i="0" dirty="0">
                <a:solidFill>
                  <a:srgbClr val="393E42"/>
                </a:solidFill>
                <a:effectLst/>
                <a:latin typeface="Proxima Nova"/>
              </a:rPr>
              <a:t>Before fertilization, the female and male gametes have been produced in the gametophytes (although male gametes are sometimes produced after the pollen grain reaches a flower pistil).</a:t>
            </a:r>
            <a:endParaRPr lang="ru-KZ" dirty="0"/>
          </a:p>
        </p:txBody>
      </p:sp>
    </p:spTree>
    <p:extLst>
      <p:ext uri="{BB962C8B-B14F-4D97-AF65-F5344CB8AC3E}">
        <p14:creationId xmlns:p14="http://schemas.microsoft.com/office/powerpoint/2010/main" val="1233725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9328AA-0663-40B4-B651-20CFA71438F0}"/>
              </a:ext>
            </a:extLst>
          </p:cNvPr>
          <p:cNvSpPr>
            <a:spLocks noGrp="1"/>
          </p:cNvSpPr>
          <p:nvPr>
            <p:ph idx="1"/>
          </p:nvPr>
        </p:nvSpPr>
        <p:spPr>
          <a:xfrm>
            <a:off x="457200" y="764704"/>
            <a:ext cx="8229600" cy="5328592"/>
          </a:xfrm>
        </p:spPr>
        <p:txBody>
          <a:bodyPr>
            <a:normAutofit fontScale="70000" lnSpcReduction="20000"/>
          </a:bodyPr>
          <a:lstStyle/>
          <a:p>
            <a:pPr algn="l"/>
            <a:r>
              <a:rPr lang="en-US" b="0" i="0" dirty="0">
                <a:solidFill>
                  <a:srgbClr val="393E42"/>
                </a:solidFill>
                <a:effectLst/>
                <a:latin typeface="Proxima Nova"/>
              </a:rPr>
              <a:t>The ovary of a flower contains one or more ovules, which in turn contain the embryo sac. Remember that </a:t>
            </a:r>
            <a:r>
              <a:rPr lang="en-US" b="1" i="0" dirty="0">
                <a:solidFill>
                  <a:srgbClr val="393E42"/>
                </a:solidFill>
                <a:effectLst/>
                <a:latin typeface="Proxima Nova"/>
              </a:rPr>
              <a:t>the embryo sac (haploid female gametophyte) is composed of eight nuclei and seven </a:t>
            </a:r>
            <a:r>
              <a:rPr lang="en-US" b="1" i="0" u="none" strike="noStrike" dirty="0">
                <a:solidFill>
                  <a:srgbClr val="007BFF"/>
                </a:solidFill>
                <a:effectLst/>
                <a:latin typeface="Proxima Nova"/>
                <a:hlinkClick r:id="rId2"/>
              </a:rPr>
              <a:t>cells</a:t>
            </a:r>
            <a:r>
              <a:rPr lang="en-US" b="0" i="0" dirty="0">
                <a:solidFill>
                  <a:srgbClr val="393E42"/>
                </a:solidFill>
                <a:effectLst/>
                <a:latin typeface="Proxima Nova"/>
              </a:rPr>
              <a:t> that have specific locations:</a:t>
            </a:r>
          </a:p>
          <a:p>
            <a:pPr algn="l">
              <a:buFont typeface="Arial" panose="020B0604020202020204" pitchFamily="34" charset="0"/>
              <a:buChar char="•"/>
            </a:pPr>
            <a:r>
              <a:rPr lang="en-US" b="0" i="0" dirty="0">
                <a:solidFill>
                  <a:srgbClr val="393E42"/>
                </a:solidFill>
                <a:effectLst/>
                <a:latin typeface="Proxima Nova"/>
              </a:rPr>
              <a:t>Three cells stay near the micropyle, one being the </a:t>
            </a:r>
            <a:r>
              <a:rPr lang="en-US" b="1" i="0" dirty="0">
                <a:solidFill>
                  <a:srgbClr val="393E42"/>
                </a:solidFill>
                <a:effectLst/>
                <a:latin typeface="Proxima Nova"/>
              </a:rPr>
              <a:t>egg cell</a:t>
            </a:r>
            <a:r>
              <a:rPr lang="en-US" b="0" i="0" dirty="0">
                <a:solidFill>
                  <a:srgbClr val="393E42"/>
                </a:solidFill>
                <a:effectLst/>
                <a:latin typeface="Proxima Nova"/>
              </a:rPr>
              <a:t> (female gamete). The other two, called </a:t>
            </a:r>
            <a:r>
              <a:rPr lang="en-US" b="1" i="0" dirty="0">
                <a:solidFill>
                  <a:srgbClr val="393E42"/>
                </a:solidFill>
                <a:effectLst/>
                <a:latin typeface="Proxima Nova"/>
              </a:rPr>
              <a:t>synergid cells</a:t>
            </a:r>
            <a:r>
              <a:rPr lang="en-US" b="0" i="0" dirty="0">
                <a:solidFill>
                  <a:srgbClr val="393E42"/>
                </a:solidFill>
                <a:effectLst/>
                <a:latin typeface="Proxima Nova"/>
              </a:rPr>
              <a:t>, seats one on each side of the egg and are thought to attract the pollen tube.</a:t>
            </a:r>
          </a:p>
          <a:p>
            <a:pPr algn="l">
              <a:buFont typeface="Arial" panose="020B0604020202020204" pitchFamily="34" charset="0"/>
              <a:buChar char="•"/>
            </a:pPr>
            <a:r>
              <a:rPr lang="en-US" b="0" i="0" dirty="0">
                <a:solidFill>
                  <a:srgbClr val="393E42"/>
                </a:solidFill>
                <a:effectLst/>
                <a:latin typeface="Proxima Nova"/>
              </a:rPr>
              <a:t>Other three cells, called the </a:t>
            </a:r>
            <a:r>
              <a:rPr lang="en-US" b="1" i="0" dirty="0">
                <a:solidFill>
                  <a:srgbClr val="393E42"/>
                </a:solidFill>
                <a:effectLst/>
                <a:latin typeface="Proxima Nova"/>
              </a:rPr>
              <a:t>antipodal cells</a:t>
            </a:r>
            <a:r>
              <a:rPr lang="en-US" b="0" i="0" dirty="0">
                <a:solidFill>
                  <a:srgbClr val="393E42"/>
                </a:solidFill>
                <a:effectLst/>
                <a:latin typeface="Proxima Nova"/>
              </a:rPr>
              <a:t>, remain on the opposite side of the micropyle. Their function is unknown and they disintegrate near the time of fertilization.</a:t>
            </a:r>
          </a:p>
          <a:p>
            <a:pPr algn="l">
              <a:buFont typeface="Arial" panose="020B0604020202020204" pitchFamily="34" charset="0"/>
              <a:buChar char="•"/>
            </a:pPr>
            <a:r>
              <a:rPr lang="en-US" b="0" i="0" dirty="0">
                <a:solidFill>
                  <a:srgbClr val="393E42"/>
                </a:solidFill>
                <a:effectLst/>
                <a:latin typeface="Proxima Nova"/>
              </a:rPr>
              <a:t>The remaining two nuclei, called </a:t>
            </a:r>
            <a:r>
              <a:rPr lang="en-US" b="1" i="0" dirty="0">
                <a:solidFill>
                  <a:srgbClr val="393E42"/>
                </a:solidFill>
                <a:effectLst/>
                <a:latin typeface="Proxima Nova"/>
              </a:rPr>
              <a:t>polar nuclei</a:t>
            </a:r>
            <a:r>
              <a:rPr lang="en-US" b="0" i="0" dirty="0">
                <a:solidFill>
                  <a:srgbClr val="393E42"/>
                </a:solidFill>
                <a:effectLst/>
                <a:latin typeface="Proxima Nova"/>
              </a:rPr>
              <a:t>, stay at the center of the large cell. These also participate in the fertilization process.</a:t>
            </a:r>
          </a:p>
          <a:p>
            <a:r>
              <a:rPr lang="en-US" b="1" i="0" dirty="0">
                <a:solidFill>
                  <a:srgbClr val="393E42"/>
                </a:solidFill>
                <a:effectLst/>
                <a:latin typeface="Proxima Nova"/>
              </a:rPr>
              <a:t>A pollen grain (haploid male gametophyte) has two cells inside, a tube cell and a generative cell. </a:t>
            </a:r>
            <a:endParaRPr lang="ru-KZ" dirty="0"/>
          </a:p>
        </p:txBody>
      </p:sp>
    </p:spTree>
    <p:extLst>
      <p:ext uri="{BB962C8B-B14F-4D97-AF65-F5344CB8AC3E}">
        <p14:creationId xmlns:p14="http://schemas.microsoft.com/office/powerpoint/2010/main" val="3961353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6CA30-D1FF-4B09-B8D1-61FC13A09E44}"/>
              </a:ext>
            </a:extLst>
          </p:cNvPr>
          <p:cNvSpPr>
            <a:spLocks noGrp="1"/>
          </p:cNvSpPr>
          <p:nvPr>
            <p:ph type="title"/>
          </p:nvPr>
        </p:nvSpPr>
        <p:spPr/>
        <p:txBody>
          <a:bodyPr>
            <a:noAutofit/>
          </a:bodyPr>
          <a:lstStyle/>
          <a:p>
            <a:r>
              <a:rPr lang="en-US" sz="2800" b="1" dirty="0">
                <a:solidFill>
                  <a:srgbClr val="10324C"/>
                </a:solidFill>
                <a:effectLst/>
                <a:latin typeface="Proxima Nova"/>
              </a:rPr>
              <a:t>The process of double fertilization in flowering plants</a:t>
            </a:r>
            <a:br>
              <a:rPr lang="en-US" sz="2800" b="1" dirty="0">
                <a:solidFill>
                  <a:srgbClr val="10324C"/>
                </a:solidFill>
                <a:effectLst/>
                <a:latin typeface="Proxima Nova"/>
              </a:rPr>
            </a:br>
            <a:endParaRPr lang="ru-KZ" sz="2800" dirty="0"/>
          </a:p>
        </p:txBody>
      </p:sp>
      <p:sp>
        <p:nvSpPr>
          <p:cNvPr id="3" name="Объект 2">
            <a:extLst>
              <a:ext uri="{FF2B5EF4-FFF2-40B4-BE49-F238E27FC236}">
                <a16:creationId xmlns:a16="http://schemas.microsoft.com/office/drawing/2014/main" id="{A387A6F1-EDFD-4DFA-95B6-C8FE7B2A59C6}"/>
              </a:ext>
            </a:extLst>
          </p:cNvPr>
          <p:cNvSpPr>
            <a:spLocks noGrp="1"/>
          </p:cNvSpPr>
          <p:nvPr>
            <p:ph idx="1"/>
          </p:nvPr>
        </p:nvSpPr>
        <p:spPr>
          <a:xfrm>
            <a:off x="457200" y="1453308"/>
            <a:ext cx="8435280" cy="4525963"/>
          </a:xfrm>
        </p:spPr>
        <p:txBody>
          <a:bodyPr>
            <a:normAutofit fontScale="70000" lnSpcReduction="20000"/>
          </a:bodyPr>
          <a:lstStyle/>
          <a:p>
            <a:r>
              <a:rPr lang="en-US" dirty="0"/>
              <a:t>Once the pollen grain is transferred from the anther to the stigma of a pistil, the pollen grain germinates, and the tube cell produces a pollen tube.  The pollen tube is a long and slender tube that goes all the way down through the style and reaches the interior of the ovary. The generative cell moves through this tube while it divides once by mitosis, producing two haploid cells (two sperms).</a:t>
            </a:r>
          </a:p>
          <a:p>
            <a:endParaRPr lang="en-US" dirty="0"/>
          </a:p>
          <a:p>
            <a:r>
              <a:rPr lang="en-US" dirty="0"/>
              <a:t>Inside the ovary, the pollen tube gets to an ovule and enters through the micropyle (an opening in the integuments or layers that surrounds the embryo sac). The two sperm cells are discharged into the embryo sac. One sperm fertilizes the egg cell, producing a diploid zygote. The other sperm fuses with the two polar nuclei, resulting in a triploid cell. Hence, a double fertilization occurs in angiosperms.</a:t>
            </a:r>
          </a:p>
          <a:p>
            <a:endParaRPr lang="en-US" dirty="0"/>
          </a:p>
        </p:txBody>
      </p:sp>
    </p:spTree>
    <p:extLst>
      <p:ext uri="{BB962C8B-B14F-4D97-AF65-F5344CB8AC3E}">
        <p14:creationId xmlns:p14="http://schemas.microsoft.com/office/powerpoint/2010/main" val="22595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780"/>
            <a:ext cx="8073390" cy="3317875"/>
          </a:xfrm>
          <a:prstGeom prst="rect">
            <a:avLst/>
          </a:prstGeom>
        </p:spPr>
        <p:txBody>
          <a:bodyPr vert="horz" wrap="square" lIns="0" tIns="12700" rIns="0" bIns="0" rtlCol="0">
            <a:spAutoFit/>
          </a:bodyPr>
          <a:lstStyle/>
          <a:p>
            <a:pPr marL="12700" marR="5715" indent="342900" algn="just">
              <a:lnSpc>
                <a:spcPct val="100000"/>
              </a:lnSpc>
              <a:spcBef>
                <a:spcPts val="100"/>
              </a:spcBef>
              <a:buFont typeface="Arial MT"/>
              <a:buChar char="•"/>
              <a:tabLst>
                <a:tab pos="355600" algn="l"/>
              </a:tabLst>
            </a:pPr>
            <a:r>
              <a:rPr sz="1800" b="1" dirty="0">
                <a:latin typeface="Calibri"/>
                <a:cs typeface="Calibri"/>
              </a:rPr>
              <a:t>On</a:t>
            </a:r>
            <a:r>
              <a:rPr sz="1800" b="1" spc="175" dirty="0">
                <a:latin typeface="Calibri"/>
                <a:cs typeface="Calibri"/>
              </a:rPr>
              <a:t> </a:t>
            </a:r>
            <a:r>
              <a:rPr sz="1800" b="1" dirty="0">
                <a:latin typeface="Calibri"/>
                <a:cs typeface="Calibri"/>
              </a:rPr>
              <a:t>the</a:t>
            </a:r>
            <a:r>
              <a:rPr sz="1800" b="1" spc="165" dirty="0">
                <a:latin typeface="Calibri"/>
                <a:cs typeface="Calibri"/>
              </a:rPr>
              <a:t> </a:t>
            </a:r>
            <a:r>
              <a:rPr sz="1800" b="1" dirty="0">
                <a:latin typeface="Calibri"/>
                <a:cs typeface="Calibri"/>
              </a:rPr>
              <a:t>basis</a:t>
            </a:r>
            <a:r>
              <a:rPr sz="1800" b="1" spc="165" dirty="0">
                <a:latin typeface="Calibri"/>
                <a:cs typeface="Calibri"/>
              </a:rPr>
              <a:t> </a:t>
            </a:r>
            <a:r>
              <a:rPr sz="1800" b="1" dirty="0">
                <a:latin typeface="Calibri"/>
                <a:cs typeface="Calibri"/>
              </a:rPr>
              <a:t>of</a:t>
            </a:r>
            <a:r>
              <a:rPr sz="1800" b="1" spc="170" dirty="0">
                <a:latin typeface="Calibri"/>
                <a:cs typeface="Calibri"/>
              </a:rPr>
              <a:t> </a:t>
            </a:r>
            <a:r>
              <a:rPr sz="1800" b="1" dirty="0">
                <a:latin typeface="Calibri"/>
                <a:cs typeface="Calibri"/>
              </a:rPr>
              <a:t>the</a:t>
            </a:r>
            <a:r>
              <a:rPr sz="1800" b="1" spc="185" dirty="0">
                <a:latin typeface="Calibri"/>
                <a:cs typeface="Calibri"/>
              </a:rPr>
              <a:t> </a:t>
            </a:r>
            <a:r>
              <a:rPr sz="1800" b="1" dirty="0">
                <a:latin typeface="Calibri"/>
                <a:cs typeface="Calibri"/>
              </a:rPr>
              <a:t>number</a:t>
            </a:r>
            <a:r>
              <a:rPr sz="1800" b="1" spc="160" dirty="0">
                <a:latin typeface="Calibri"/>
                <a:cs typeface="Calibri"/>
              </a:rPr>
              <a:t> </a:t>
            </a:r>
            <a:r>
              <a:rPr sz="1800" b="1" dirty="0">
                <a:latin typeface="Calibri"/>
                <a:cs typeface="Calibri"/>
              </a:rPr>
              <a:t>of</a:t>
            </a:r>
            <a:r>
              <a:rPr sz="1800" b="1" spc="170" dirty="0">
                <a:latin typeface="Calibri"/>
                <a:cs typeface="Calibri"/>
              </a:rPr>
              <a:t> </a:t>
            </a:r>
            <a:r>
              <a:rPr sz="1800" b="1" dirty="0">
                <a:latin typeface="Calibri"/>
                <a:cs typeface="Calibri"/>
              </a:rPr>
              <a:t>cotyledons</a:t>
            </a:r>
            <a:r>
              <a:rPr sz="1800" b="1" spc="185" dirty="0">
                <a:latin typeface="Calibri"/>
                <a:cs typeface="Calibri"/>
              </a:rPr>
              <a:t> </a:t>
            </a:r>
            <a:r>
              <a:rPr sz="1800" dirty="0">
                <a:latin typeface="Calibri"/>
                <a:cs typeface="Calibri"/>
              </a:rPr>
              <a:t>in</a:t>
            </a:r>
            <a:r>
              <a:rPr sz="1800" spc="180" dirty="0">
                <a:latin typeface="Calibri"/>
                <a:cs typeface="Calibri"/>
              </a:rPr>
              <a:t> </a:t>
            </a:r>
            <a:r>
              <a:rPr sz="1800" dirty="0">
                <a:latin typeface="Calibri"/>
                <a:cs typeface="Calibri"/>
              </a:rPr>
              <a:t>the</a:t>
            </a:r>
            <a:r>
              <a:rPr sz="1800" spc="175" dirty="0">
                <a:latin typeface="Calibri"/>
                <a:cs typeface="Calibri"/>
              </a:rPr>
              <a:t> </a:t>
            </a:r>
            <a:r>
              <a:rPr sz="1800" dirty="0">
                <a:latin typeface="Calibri"/>
                <a:cs typeface="Calibri"/>
              </a:rPr>
              <a:t>embryo</a:t>
            </a:r>
            <a:r>
              <a:rPr sz="1800" spc="185" dirty="0">
                <a:latin typeface="Calibri"/>
                <a:cs typeface="Calibri"/>
              </a:rPr>
              <a:t> </a:t>
            </a:r>
            <a:r>
              <a:rPr sz="1800" dirty="0">
                <a:latin typeface="Calibri"/>
                <a:cs typeface="Calibri"/>
              </a:rPr>
              <a:t>the</a:t>
            </a:r>
            <a:r>
              <a:rPr sz="1800" spc="180" dirty="0">
                <a:latin typeface="Calibri"/>
                <a:cs typeface="Calibri"/>
              </a:rPr>
              <a:t> </a:t>
            </a:r>
            <a:r>
              <a:rPr sz="1800" dirty="0">
                <a:latin typeface="Calibri"/>
                <a:cs typeface="Calibri"/>
              </a:rPr>
              <a:t>angiosperms</a:t>
            </a:r>
            <a:r>
              <a:rPr sz="1800" spc="185" dirty="0">
                <a:latin typeface="Calibri"/>
                <a:cs typeface="Calibri"/>
              </a:rPr>
              <a:t> </a:t>
            </a:r>
            <a:r>
              <a:rPr sz="1800" spc="-20" dirty="0">
                <a:latin typeface="Calibri"/>
                <a:cs typeface="Calibri"/>
              </a:rPr>
              <a:t>have </a:t>
            </a:r>
            <a:r>
              <a:rPr sz="1800" dirty="0">
                <a:latin typeface="Calibri"/>
                <a:cs typeface="Calibri"/>
              </a:rPr>
              <a:t>been</a:t>
            </a:r>
            <a:r>
              <a:rPr sz="1800" spc="-40" dirty="0">
                <a:latin typeface="Calibri"/>
                <a:cs typeface="Calibri"/>
              </a:rPr>
              <a:t> </a:t>
            </a:r>
            <a:r>
              <a:rPr sz="1800" dirty="0">
                <a:latin typeface="Calibri"/>
                <a:cs typeface="Calibri"/>
              </a:rPr>
              <a:t>divided</a:t>
            </a:r>
            <a:r>
              <a:rPr sz="1800" spc="-40" dirty="0">
                <a:latin typeface="Calibri"/>
                <a:cs typeface="Calibri"/>
              </a:rPr>
              <a:t> </a:t>
            </a:r>
            <a:r>
              <a:rPr sz="1800" dirty="0">
                <a:latin typeface="Calibri"/>
                <a:cs typeface="Calibri"/>
              </a:rPr>
              <a:t>into</a:t>
            </a:r>
            <a:r>
              <a:rPr sz="1800" spc="-50" dirty="0">
                <a:latin typeface="Calibri"/>
                <a:cs typeface="Calibri"/>
              </a:rPr>
              <a:t> </a:t>
            </a:r>
            <a:r>
              <a:rPr sz="1800" dirty="0">
                <a:latin typeface="Calibri"/>
                <a:cs typeface="Calibri"/>
              </a:rPr>
              <a:t>two</a:t>
            </a:r>
            <a:r>
              <a:rPr sz="1800" spc="-40" dirty="0">
                <a:latin typeface="Calibri"/>
                <a:cs typeface="Calibri"/>
              </a:rPr>
              <a:t> </a:t>
            </a:r>
            <a:r>
              <a:rPr sz="1800" dirty="0">
                <a:latin typeface="Calibri"/>
                <a:cs typeface="Calibri"/>
              </a:rPr>
              <a:t>large</a:t>
            </a:r>
            <a:r>
              <a:rPr sz="1800" spc="-45" dirty="0">
                <a:latin typeface="Calibri"/>
                <a:cs typeface="Calibri"/>
              </a:rPr>
              <a:t> </a:t>
            </a:r>
            <a:r>
              <a:rPr sz="1800" spc="-10" dirty="0">
                <a:latin typeface="Calibri"/>
                <a:cs typeface="Calibri"/>
              </a:rPr>
              <a:t>groups:</a:t>
            </a:r>
            <a:endParaRPr sz="1800" dirty="0">
              <a:latin typeface="Calibri"/>
              <a:cs typeface="Calibri"/>
            </a:endParaRPr>
          </a:p>
          <a:p>
            <a:pPr marL="594995" lvl="1" indent="-224154" algn="just">
              <a:lnSpc>
                <a:spcPct val="100000"/>
              </a:lnSpc>
              <a:buFont typeface="Calibri"/>
              <a:buAutoNum type="arabicPeriod"/>
              <a:tabLst>
                <a:tab pos="594995" algn="l"/>
              </a:tabLst>
            </a:pPr>
            <a:r>
              <a:rPr sz="1800" b="1" dirty="0">
                <a:latin typeface="Calibri"/>
                <a:cs typeface="Calibri"/>
              </a:rPr>
              <a:t>Dicotyledons</a:t>
            </a:r>
            <a:r>
              <a:rPr sz="1800" dirty="0">
                <a:latin typeface="Calibri"/>
                <a:cs typeface="Calibri"/>
              </a:rPr>
              <a:t>,</a:t>
            </a:r>
            <a:r>
              <a:rPr sz="1800" spc="-95" dirty="0">
                <a:latin typeface="Calibri"/>
                <a:cs typeface="Calibri"/>
              </a:rPr>
              <a:t> </a:t>
            </a:r>
            <a:r>
              <a:rPr sz="1800" dirty="0">
                <a:latin typeface="Calibri"/>
                <a:cs typeface="Calibri"/>
              </a:rPr>
              <a:t>having</a:t>
            </a:r>
            <a:r>
              <a:rPr sz="1800" spc="-55" dirty="0">
                <a:latin typeface="Calibri"/>
                <a:cs typeface="Calibri"/>
              </a:rPr>
              <a:t> </a:t>
            </a:r>
            <a:r>
              <a:rPr sz="1800" dirty="0">
                <a:latin typeface="Calibri"/>
                <a:cs typeface="Calibri"/>
              </a:rPr>
              <a:t>embryos</a:t>
            </a:r>
            <a:r>
              <a:rPr sz="1800" spc="-55" dirty="0">
                <a:latin typeface="Calibri"/>
                <a:cs typeface="Calibri"/>
              </a:rPr>
              <a:t> </a:t>
            </a:r>
            <a:r>
              <a:rPr sz="1800" dirty="0">
                <a:latin typeface="Calibri"/>
                <a:cs typeface="Calibri"/>
              </a:rPr>
              <a:t>with</a:t>
            </a:r>
            <a:r>
              <a:rPr sz="1800" spc="-50" dirty="0">
                <a:latin typeface="Calibri"/>
                <a:cs typeface="Calibri"/>
              </a:rPr>
              <a:t> </a:t>
            </a:r>
            <a:r>
              <a:rPr sz="1800" dirty="0">
                <a:latin typeface="Calibri"/>
                <a:cs typeface="Calibri"/>
              </a:rPr>
              <a:t>two</a:t>
            </a:r>
            <a:r>
              <a:rPr sz="1800" spc="-50" dirty="0">
                <a:latin typeface="Calibri"/>
                <a:cs typeface="Calibri"/>
              </a:rPr>
              <a:t> </a:t>
            </a:r>
            <a:r>
              <a:rPr sz="1800" dirty="0">
                <a:latin typeface="Calibri"/>
                <a:cs typeface="Calibri"/>
              </a:rPr>
              <a:t>cotyledons,</a:t>
            </a:r>
            <a:r>
              <a:rPr sz="1800" spc="-45" dirty="0">
                <a:latin typeface="Calibri"/>
                <a:cs typeface="Calibri"/>
              </a:rPr>
              <a:t> </a:t>
            </a:r>
            <a:r>
              <a:rPr sz="1800" spc="-25" dirty="0">
                <a:latin typeface="Calibri"/>
                <a:cs typeface="Calibri"/>
              </a:rPr>
              <a:t>and</a:t>
            </a:r>
            <a:endParaRPr sz="1800" dirty="0">
              <a:latin typeface="Calibri"/>
              <a:cs typeface="Calibri"/>
            </a:endParaRPr>
          </a:p>
          <a:p>
            <a:pPr marL="594360" lvl="1" indent="-223520" algn="just">
              <a:lnSpc>
                <a:spcPct val="100000"/>
              </a:lnSpc>
              <a:buFont typeface="Calibri"/>
              <a:buAutoNum type="arabicPeriod"/>
              <a:tabLst>
                <a:tab pos="594360" algn="l"/>
              </a:tabLst>
            </a:pPr>
            <a:r>
              <a:rPr sz="1800" b="1" dirty="0">
                <a:latin typeface="Calibri"/>
                <a:cs typeface="Calibri"/>
              </a:rPr>
              <a:t>Monocotyledons,</a:t>
            </a:r>
            <a:r>
              <a:rPr sz="1800" b="1" spc="-75" dirty="0">
                <a:latin typeface="Calibri"/>
                <a:cs typeface="Calibri"/>
              </a:rPr>
              <a:t> </a:t>
            </a:r>
            <a:r>
              <a:rPr sz="1800" dirty="0">
                <a:latin typeface="Calibri"/>
                <a:cs typeface="Calibri"/>
              </a:rPr>
              <a:t>with</a:t>
            </a:r>
            <a:r>
              <a:rPr sz="1800" spc="-35" dirty="0">
                <a:latin typeface="Calibri"/>
                <a:cs typeface="Calibri"/>
              </a:rPr>
              <a:t> </a:t>
            </a:r>
            <a:r>
              <a:rPr sz="1800" dirty="0">
                <a:latin typeface="Calibri"/>
                <a:cs typeface="Calibri"/>
              </a:rPr>
              <a:t>only</a:t>
            </a:r>
            <a:r>
              <a:rPr sz="1800" spc="-35" dirty="0">
                <a:latin typeface="Calibri"/>
                <a:cs typeface="Calibri"/>
              </a:rPr>
              <a:t> </a:t>
            </a:r>
            <a:r>
              <a:rPr sz="1800" dirty="0">
                <a:latin typeface="Calibri"/>
                <a:cs typeface="Calibri"/>
              </a:rPr>
              <a:t>one</a:t>
            </a:r>
            <a:r>
              <a:rPr sz="1800" spc="-30" dirty="0">
                <a:latin typeface="Calibri"/>
                <a:cs typeface="Calibri"/>
              </a:rPr>
              <a:t> </a:t>
            </a:r>
            <a:r>
              <a:rPr sz="1800" spc="-10" dirty="0">
                <a:latin typeface="Calibri"/>
                <a:cs typeface="Calibri"/>
              </a:rPr>
              <a:t>cotyledon.</a:t>
            </a:r>
            <a:endParaRPr sz="1800" dirty="0">
              <a:latin typeface="Calibri"/>
              <a:cs typeface="Calibri"/>
            </a:endParaRPr>
          </a:p>
          <a:p>
            <a:pPr marL="12700" marR="5080" indent="358140" algn="just">
              <a:lnSpc>
                <a:spcPct val="100000"/>
              </a:lnSpc>
            </a:pPr>
            <a:r>
              <a:rPr sz="1800" b="1" dirty="0">
                <a:latin typeface="Calibri"/>
                <a:cs typeface="Calibri"/>
              </a:rPr>
              <a:t>Monocots,</a:t>
            </a:r>
            <a:r>
              <a:rPr sz="1800" b="1" spc="280" dirty="0">
                <a:latin typeface="Calibri"/>
                <a:cs typeface="Calibri"/>
              </a:rPr>
              <a:t> </a:t>
            </a:r>
            <a:r>
              <a:rPr sz="1800" dirty="0">
                <a:latin typeface="Calibri"/>
                <a:cs typeface="Calibri"/>
              </a:rPr>
              <a:t>such</a:t>
            </a:r>
            <a:r>
              <a:rPr sz="1800" spc="270" dirty="0">
                <a:latin typeface="Calibri"/>
                <a:cs typeface="Calibri"/>
              </a:rPr>
              <a:t> </a:t>
            </a:r>
            <a:r>
              <a:rPr sz="1800" dirty="0">
                <a:latin typeface="Calibri"/>
                <a:cs typeface="Calibri"/>
              </a:rPr>
              <a:t>as</a:t>
            </a:r>
            <a:r>
              <a:rPr sz="1800" spc="275" dirty="0">
                <a:latin typeface="Calibri"/>
                <a:cs typeface="Calibri"/>
              </a:rPr>
              <a:t> </a:t>
            </a:r>
            <a:r>
              <a:rPr sz="1800" dirty="0">
                <a:latin typeface="Calibri"/>
                <a:cs typeface="Calibri"/>
              </a:rPr>
              <a:t>corn,</a:t>
            </a:r>
            <a:r>
              <a:rPr sz="1800" spc="275" dirty="0">
                <a:latin typeface="Calibri"/>
                <a:cs typeface="Calibri"/>
              </a:rPr>
              <a:t> </a:t>
            </a:r>
            <a:r>
              <a:rPr sz="1800" dirty="0">
                <a:latin typeface="Calibri"/>
                <a:cs typeface="Calibri"/>
              </a:rPr>
              <a:t>have</a:t>
            </a:r>
            <a:r>
              <a:rPr sz="1800" spc="275" dirty="0">
                <a:latin typeface="Calibri"/>
                <a:cs typeface="Calibri"/>
              </a:rPr>
              <a:t> </a:t>
            </a:r>
            <a:r>
              <a:rPr sz="1800" dirty="0">
                <a:latin typeface="Calibri"/>
                <a:cs typeface="Calibri"/>
              </a:rPr>
              <a:t>one</a:t>
            </a:r>
            <a:r>
              <a:rPr sz="1800" spc="275" dirty="0">
                <a:latin typeface="Calibri"/>
                <a:cs typeface="Calibri"/>
              </a:rPr>
              <a:t> </a:t>
            </a:r>
            <a:r>
              <a:rPr sz="1800" dirty="0">
                <a:latin typeface="Calibri"/>
                <a:cs typeface="Calibri"/>
              </a:rPr>
              <a:t>cotyledon,</a:t>
            </a:r>
            <a:r>
              <a:rPr sz="1800" spc="295" dirty="0">
                <a:latin typeface="Calibri"/>
                <a:cs typeface="Calibri"/>
              </a:rPr>
              <a:t> </a:t>
            </a:r>
            <a:r>
              <a:rPr sz="1800" dirty="0">
                <a:latin typeface="Calibri"/>
                <a:cs typeface="Calibri"/>
              </a:rPr>
              <a:t>called</a:t>
            </a:r>
            <a:r>
              <a:rPr sz="1800" spc="280" dirty="0">
                <a:latin typeface="Calibri"/>
                <a:cs typeface="Calibri"/>
              </a:rPr>
              <a:t> </a:t>
            </a:r>
            <a:r>
              <a:rPr sz="1800" dirty="0">
                <a:latin typeface="Calibri"/>
                <a:cs typeface="Calibri"/>
              </a:rPr>
              <a:t>the</a:t>
            </a:r>
            <a:r>
              <a:rPr sz="1800" spc="280" dirty="0">
                <a:latin typeface="Calibri"/>
                <a:cs typeface="Calibri"/>
              </a:rPr>
              <a:t> </a:t>
            </a:r>
            <a:r>
              <a:rPr sz="1800" b="1" dirty="0">
                <a:latin typeface="Calibri"/>
                <a:cs typeface="Calibri"/>
              </a:rPr>
              <a:t>scutellum</a:t>
            </a:r>
            <a:r>
              <a:rPr sz="1800" dirty="0">
                <a:latin typeface="Calibri"/>
                <a:cs typeface="Calibri"/>
              </a:rPr>
              <a:t>;</a:t>
            </a:r>
            <a:r>
              <a:rPr sz="1800" spc="270" dirty="0">
                <a:latin typeface="Calibri"/>
                <a:cs typeface="Calibri"/>
              </a:rPr>
              <a:t> </a:t>
            </a:r>
            <a:r>
              <a:rPr sz="1800" dirty="0">
                <a:latin typeface="Calibri"/>
                <a:cs typeface="Calibri"/>
              </a:rPr>
              <a:t>it</a:t>
            </a:r>
            <a:r>
              <a:rPr sz="1800" spc="270" dirty="0">
                <a:latin typeface="Calibri"/>
                <a:cs typeface="Calibri"/>
              </a:rPr>
              <a:t> </a:t>
            </a:r>
            <a:r>
              <a:rPr sz="1800" spc="-10" dirty="0">
                <a:latin typeface="Calibri"/>
                <a:cs typeface="Calibri"/>
              </a:rPr>
              <a:t>channels </a:t>
            </a:r>
            <a:r>
              <a:rPr sz="1800" dirty="0">
                <a:latin typeface="Calibri"/>
                <a:cs typeface="Calibri"/>
              </a:rPr>
              <a:t>nutrition</a:t>
            </a:r>
            <a:r>
              <a:rPr sz="1800" spc="285" dirty="0">
                <a:latin typeface="Calibri"/>
                <a:cs typeface="Calibri"/>
              </a:rPr>
              <a:t>  </a:t>
            </a:r>
            <a:r>
              <a:rPr sz="1800" dirty="0">
                <a:latin typeface="Calibri"/>
                <a:cs typeface="Calibri"/>
              </a:rPr>
              <a:t>to</a:t>
            </a:r>
            <a:r>
              <a:rPr sz="1800" spc="285" dirty="0">
                <a:latin typeface="Calibri"/>
                <a:cs typeface="Calibri"/>
              </a:rPr>
              <a:t>  </a:t>
            </a:r>
            <a:r>
              <a:rPr sz="1800" dirty="0">
                <a:latin typeface="Calibri"/>
                <a:cs typeface="Calibri"/>
              </a:rPr>
              <a:t>the</a:t>
            </a:r>
            <a:r>
              <a:rPr sz="1800" spc="285" dirty="0">
                <a:latin typeface="Calibri"/>
                <a:cs typeface="Calibri"/>
              </a:rPr>
              <a:t>  </a:t>
            </a:r>
            <a:r>
              <a:rPr sz="1800" dirty="0">
                <a:latin typeface="Calibri"/>
                <a:cs typeface="Calibri"/>
              </a:rPr>
              <a:t>growing</a:t>
            </a:r>
            <a:r>
              <a:rPr sz="1800" spc="295" dirty="0">
                <a:latin typeface="Calibri"/>
                <a:cs typeface="Calibri"/>
              </a:rPr>
              <a:t>  </a:t>
            </a:r>
            <a:r>
              <a:rPr sz="1800" dirty="0">
                <a:latin typeface="Calibri"/>
                <a:cs typeface="Calibri"/>
              </a:rPr>
              <a:t>embryo.</a:t>
            </a:r>
            <a:r>
              <a:rPr sz="1800" spc="280" dirty="0">
                <a:latin typeface="Calibri"/>
                <a:cs typeface="Calibri"/>
              </a:rPr>
              <a:t>  </a:t>
            </a:r>
            <a:r>
              <a:rPr sz="1800" dirty="0">
                <a:latin typeface="Calibri"/>
                <a:cs typeface="Calibri"/>
              </a:rPr>
              <a:t>As</a:t>
            </a:r>
            <a:r>
              <a:rPr sz="1800" spc="280" dirty="0">
                <a:latin typeface="Calibri"/>
                <a:cs typeface="Calibri"/>
              </a:rPr>
              <a:t>  </a:t>
            </a:r>
            <a:r>
              <a:rPr sz="1800" dirty="0">
                <a:latin typeface="Calibri"/>
                <a:cs typeface="Calibri"/>
              </a:rPr>
              <a:t>in</a:t>
            </a:r>
            <a:r>
              <a:rPr sz="1800" spc="285" dirty="0">
                <a:latin typeface="Calibri"/>
                <a:cs typeface="Calibri"/>
              </a:rPr>
              <a:t>  </a:t>
            </a:r>
            <a:r>
              <a:rPr sz="1800" dirty="0">
                <a:latin typeface="Calibri"/>
                <a:cs typeface="Calibri"/>
              </a:rPr>
              <a:t>dicotyledons,</a:t>
            </a:r>
            <a:r>
              <a:rPr sz="1800" spc="280" dirty="0">
                <a:latin typeface="Calibri"/>
                <a:cs typeface="Calibri"/>
              </a:rPr>
              <a:t>  </a:t>
            </a:r>
            <a:r>
              <a:rPr sz="1800" dirty="0">
                <a:latin typeface="Calibri"/>
                <a:cs typeface="Calibri"/>
              </a:rPr>
              <a:t>the</a:t>
            </a:r>
            <a:r>
              <a:rPr sz="1800" spc="290" dirty="0">
                <a:latin typeface="Calibri"/>
                <a:cs typeface="Calibri"/>
              </a:rPr>
              <a:t>  </a:t>
            </a:r>
            <a:r>
              <a:rPr sz="1800" dirty="0">
                <a:latin typeface="Calibri"/>
                <a:cs typeface="Calibri"/>
              </a:rPr>
              <a:t>embryo</a:t>
            </a:r>
            <a:r>
              <a:rPr sz="1800" spc="290" dirty="0">
                <a:latin typeface="Calibri"/>
                <a:cs typeface="Calibri"/>
              </a:rPr>
              <a:t>  </a:t>
            </a:r>
            <a:r>
              <a:rPr sz="1800" dirty="0">
                <a:latin typeface="Calibri"/>
                <a:cs typeface="Calibri"/>
              </a:rPr>
              <a:t>axis</a:t>
            </a:r>
            <a:r>
              <a:rPr sz="1800" spc="280" dirty="0">
                <a:latin typeface="Calibri"/>
                <a:cs typeface="Calibri"/>
              </a:rPr>
              <a:t>  </a:t>
            </a:r>
            <a:r>
              <a:rPr sz="1800" spc="-25" dirty="0">
                <a:latin typeface="Calibri"/>
                <a:cs typeface="Calibri"/>
              </a:rPr>
              <a:t>of </a:t>
            </a:r>
            <a:r>
              <a:rPr sz="1800" spc="-10" dirty="0">
                <a:latin typeface="Calibri"/>
                <a:cs typeface="Calibri"/>
              </a:rPr>
              <a:t>monocotyledons </a:t>
            </a:r>
            <a:r>
              <a:rPr sz="1800" dirty="0">
                <a:latin typeface="Calibri"/>
                <a:cs typeface="Calibri"/>
              </a:rPr>
              <a:t>possesses</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shoot</a:t>
            </a:r>
            <a:r>
              <a:rPr sz="1800" spc="-30" dirty="0">
                <a:latin typeface="Calibri"/>
                <a:cs typeface="Calibri"/>
              </a:rPr>
              <a:t> </a:t>
            </a:r>
            <a:r>
              <a:rPr sz="1800" dirty="0">
                <a:latin typeface="Calibri"/>
                <a:cs typeface="Calibri"/>
              </a:rPr>
              <a:t>tip,</a:t>
            </a:r>
            <a:r>
              <a:rPr sz="1800" spc="-25" dirty="0">
                <a:latin typeface="Calibri"/>
                <a:cs typeface="Calibri"/>
              </a:rPr>
              <a:t> </a:t>
            </a:r>
            <a:r>
              <a:rPr sz="1800" dirty="0">
                <a:latin typeface="Calibri"/>
                <a:cs typeface="Calibri"/>
              </a:rPr>
              <a:t>plumule,</a:t>
            </a:r>
            <a:r>
              <a:rPr sz="1800" spc="-5" dirty="0">
                <a:latin typeface="Calibri"/>
                <a:cs typeface="Calibri"/>
              </a:rPr>
              <a:t> </a:t>
            </a:r>
            <a:r>
              <a:rPr sz="1800" dirty="0">
                <a:latin typeface="Calibri"/>
                <a:cs typeface="Calibri"/>
              </a:rPr>
              <a:t>enclosed</a:t>
            </a:r>
            <a:r>
              <a:rPr sz="1800" spc="-25"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sheath</a:t>
            </a:r>
            <a:r>
              <a:rPr sz="1800" spc="-20" dirty="0">
                <a:latin typeface="Calibri"/>
                <a:cs typeface="Calibri"/>
              </a:rPr>
              <a:t> </a:t>
            </a:r>
            <a:r>
              <a:rPr sz="1800" dirty="0">
                <a:latin typeface="Calibri"/>
                <a:cs typeface="Calibri"/>
              </a:rPr>
              <a:t>called</a:t>
            </a:r>
            <a:r>
              <a:rPr sz="1800" spc="-20" dirty="0">
                <a:latin typeface="Calibri"/>
                <a:cs typeface="Calibri"/>
              </a:rPr>
              <a:t> </a:t>
            </a:r>
            <a:r>
              <a:rPr sz="1800" b="1" spc="-10" dirty="0">
                <a:latin typeface="Calibri"/>
                <a:cs typeface="Calibri"/>
              </a:rPr>
              <a:t>coleoptile </a:t>
            </a:r>
            <a:r>
              <a:rPr sz="1800" dirty="0">
                <a:latin typeface="Calibri"/>
                <a:cs typeface="Calibri"/>
              </a:rPr>
              <a:t>and</a:t>
            </a:r>
            <a:r>
              <a:rPr sz="1800" spc="395" dirty="0">
                <a:latin typeface="Calibri"/>
                <a:cs typeface="Calibri"/>
              </a:rPr>
              <a:t> </a:t>
            </a:r>
            <a:r>
              <a:rPr sz="1800" dirty="0">
                <a:latin typeface="Calibri"/>
                <a:cs typeface="Calibri"/>
              </a:rPr>
              <a:t>a</a:t>
            </a:r>
            <a:r>
              <a:rPr sz="1800" spc="390" dirty="0">
                <a:latin typeface="Calibri"/>
                <a:cs typeface="Calibri"/>
              </a:rPr>
              <a:t> </a:t>
            </a:r>
            <a:r>
              <a:rPr sz="1800" dirty="0">
                <a:latin typeface="Calibri"/>
                <a:cs typeface="Calibri"/>
              </a:rPr>
              <a:t>root</a:t>
            </a:r>
            <a:r>
              <a:rPr sz="1800" spc="380" dirty="0">
                <a:latin typeface="Calibri"/>
                <a:cs typeface="Calibri"/>
              </a:rPr>
              <a:t> </a:t>
            </a:r>
            <a:r>
              <a:rPr sz="1800" dirty="0">
                <a:latin typeface="Calibri"/>
                <a:cs typeface="Calibri"/>
              </a:rPr>
              <a:t>tip,</a:t>
            </a:r>
            <a:r>
              <a:rPr sz="1800" spc="400" dirty="0">
                <a:latin typeface="Calibri"/>
                <a:cs typeface="Calibri"/>
              </a:rPr>
              <a:t> </a:t>
            </a:r>
            <a:r>
              <a:rPr sz="1800" dirty="0">
                <a:latin typeface="Calibri"/>
                <a:cs typeface="Calibri"/>
              </a:rPr>
              <a:t>radicle,</a:t>
            </a:r>
            <a:r>
              <a:rPr sz="1800" spc="395" dirty="0">
                <a:latin typeface="Calibri"/>
                <a:cs typeface="Calibri"/>
              </a:rPr>
              <a:t> </a:t>
            </a:r>
            <a:r>
              <a:rPr sz="1800" dirty="0">
                <a:latin typeface="Calibri"/>
                <a:cs typeface="Calibri"/>
              </a:rPr>
              <a:t>enclosed</a:t>
            </a:r>
            <a:r>
              <a:rPr sz="1800" spc="390" dirty="0">
                <a:latin typeface="Calibri"/>
                <a:cs typeface="Calibri"/>
              </a:rPr>
              <a:t> </a:t>
            </a:r>
            <a:r>
              <a:rPr sz="1800" dirty="0">
                <a:latin typeface="Calibri"/>
                <a:cs typeface="Calibri"/>
              </a:rPr>
              <a:t>in</a:t>
            </a:r>
            <a:r>
              <a:rPr sz="1800" spc="405" dirty="0">
                <a:latin typeface="Calibri"/>
                <a:cs typeface="Calibri"/>
              </a:rPr>
              <a:t> </a:t>
            </a:r>
            <a:r>
              <a:rPr sz="1800" b="1" dirty="0">
                <a:latin typeface="Calibri"/>
                <a:cs typeface="Calibri"/>
              </a:rPr>
              <a:t>coleorhiza</a:t>
            </a:r>
            <a:r>
              <a:rPr sz="1800" dirty="0">
                <a:latin typeface="Calibri"/>
                <a:cs typeface="Calibri"/>
              </a:rPr>
              <a:t>.</a:t>
            </a:r>
            <a:r>
              <a:rPr sz="1800" spc="385" dirty="0">
                <a:latin typeface="Calibri"/>
                <a:cs typeface="Calibri"/>
              </a:rPr>
              <a:t> </a:t>
            </a:r>
            <a:r>
              <a:rPr sz="1800" dirty="0">
                <a:latin typeface="Calibri"/>
                <a:cs typeface="Calibri"/>
              </a:rPr>
              <a:t>In</a:t>
            </a:r>
            <a:r>
              <a:rPr sz="1800" spc="390" dirty="0">
                <a:latin typeface="Calibri"/>
                <a:cs typeface="Calibri"/>
              </a:rPr>
              <a:t> </a:t>
            </a:r>
            <a:r>
              <a:rPr sz="1800" dirty="0">
                <a:latin typeface="Calibri"/>
                <a:cs typeface="Calibri"/>
              </a:rPr>
              <a:t>a</a:t>
            </a:r>
            <a:r>
              <a:rPr sz="1800" spc="395" dirty="0">
                <a:latin typeface="Calibri"/>
                <a:cs typeface="Calibri"/>
              </a:rPr>
              <a:t> </a:t>
            </a:r>
            <a:r>
              <a:rPr sz="1800" dirty="0">
                <a:latin typeface="Calibri"/>
                <a:cs typeface="Calibri"/>
              </a:rPr>
              <a:t>monocotyledonous</a:t>
            </a:r>
            <a:r>
              <a:rPr sz="1800" spc="395" dirty="0">
                <a:latin typeface="Calibri"/>
                <a:cs typeface="Calibri"/>
              </a:rPr>
              <a:t> </a:t>
            </a:r>
            <a:r>
              <a:rPr sz="1800" dirty="0">
                <a:latin typeface="Calibri"/>
                <a:cs typeface="Calibri"/>
              </a:rPr>
              <a:t>seed,</a:t>
            </a:r>
            <a:r>
              <a:rPr sz="1800" spc="390" dirty="0">
                <a:latin typeface="Calibri"/>
                <a:cs typeface="Calibri"/>
              </a:rPr>
              <a:t> </a:t>
            </a:r>
            <a:r>
              <a:rPr sz="1800" spc="-25" dirty="0">
                <a:latin typeface="Calibri"/>
                <a:cs typeface="Calibri"/>
              </a:rPr>
              <a:t>the </a:t>
            </a:r>
            <a:r>
              <a:rPr sz="1800" dirty="0">
                <a:latin typeface="Calibri"/>
                <a:cs typeface="Calibri"/>
              </a:rPr>
              <a:t>endosperm is</a:t>
            </a:r>
            <a:r>
              <a:rPr sz="1800" spc="10" dirty="0">
                <a:latin typeface="Calibri"/>
                <a:cs typeface="Calibri"/>
              </a:rPr>
              <a:t> </a:t>
            </a:r>
            <a:r>
              <a:rPr sz="1800" dirty="0">
                <a:latin typeface="Calibri"/>
                <a:cs typeface="Calibri"/>
              </a:rPr>
              <a:t>covered</a:t>
            </a:r>
            <a:r>
              <a:rPr sz="1800" spc="15" dirty="0">
                <a:latin typeface="Calibri"/>
                <a:cs typeface="Calibri"/>
              </a:rPr>
              <a:t> </a:t>
            </a:r>
            <a:r>
              <a:rPr sz="1800" dirty="0">
                <a:latin typeface="Calibri"/>
                <a:cs typeface="Calibri"/>
              </a:rPr>
              <a:t>by</a:t>
            </a:r>
            <a:r>
              <a:rPr sz="1800" spc="5" dirty="0">
                <a:latin typeface="Calibri"/>
                <a:cs typeface="Calibri"/>
              </a:rPr>
              <a:t> </a:t>
            </a:r>
            <a:r>
              <a:rPr sz="1800" dirty="0">
                <a:latin typeface="Calibri"/>
                <a:cs typeface="Calibri"/>
              </a:rPr>
              <a:t>a</a:t>
            </a:r>
            <a:r>
              <a:rPr sz="1800" spc="5" dirty="0">
                <a:latin typeface="Calibri"/>
                <a:cs typeface="Calibri"/>
              </a:rPr>
              <a:t> </a:t>
            </a:r>
            <a:r>
              <a:rPr sz="1800" dirty="0">
                <a:latin typeface="Calibri"/>
                <a:cs typeface="Calibri"/>
              </a:rPr>
              <a:t>proteinous</a:t>
            </a:r>
            <a:r>
              <a:rPr sz="1800" spc="5" dirty="0">
                <a:latin typeface="Calibri"/>
                <a:cs typeface="Calibri"/>
              </a:rPr>
              <a:t> </a:t>
            </a:r>
            <a:r>
              <a:rPr sz="1800" dirty="0">
                <a:latin typeface="Calibri"/>
                <a:cs typeface="Calibri"/>
              </a:rPr>
              <a:t>layer</a:t>
            </a:r>
            <a:r>
              <a:rPr sz="1800" spc="5" dirty="0">
                <a:latin typeface="Calibri"/>
                <a:cs typeface="Calibri"/>
              </a:rPr>
              <a:t> </a:t>
            </a:r>
            <a:r>
              <a:rPr sz="1800" dirty="0">
                <a:latin typeface="Calibri"/>
                <a:cs typeface="Calibri"/>
              </a:rPr>
              <a:t>called</a:t>
            </a:r>
            <a:r>
              <a:rPr sz="1800" spc="10" dirty="0">
                <a:latin typeface="Calibri"/>
                <a:cs typeface="Calibri"/>
              </a:rPr>
              <a:t> </a:t>
            </a:r>
            <a:r>
              <a:rPr sz="1800" b="1" dirty="0">
                <a:latin typeface="Calibri"/>
                <a:cs typeface="Calibri"/>
              </a:rPr>
              <a:t>aleurone</a:t>
            </a:r>
            <a:r>
              <a:rPr sz="1800" b="1" spc="5" dirty="0">
                <a:latin typeface="Calibri"/>
                <a:cs typeface="Calibri"/>
              </a:rPr>
              <a:t> </a:t>
            </a:r>
            <a:r>
              <a:rPr sz="1800" b="1" dirty="0">
                <a:latin typeface="Calibri"/>
                <a:cs typeface="Calibri"/>
              </a:rPr>
              <a:t>layer</a:t>
            </a:r>
            <a:r>
              <a:rPr sz="1800" dirty="0">
                <a:latin typeface="Calibri"/>
                <a:cs typeface="Calibri"/>
              </a:rPr>
              <a:t>.</a:t>
            </a:r>
            <a:r>
              <a:rPr sz="1800" spc="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majority of </a:t>
            </a:r>
            <a:r>
              <a:rPr sz="1800" spc="-25" dirty="0">
                <a:latin typeface="Calibri"/>
                <a:cs typeface="Calibri"/>
              </a:rPr>
              <a:t>the </a:t>
            </a:r>
            <a:r>
              <a:rPr sz="1800" dirty="0">
                <a:latin typeface="Calibri"/>
                <a:cs typeface="Calibri"/>
              </a:rPr>
              <a:t>monocotyledonous</a:t>
            </a:r>
            <a:r>
              <a:rPr sz="1800" spc="175" dirty="0">
                <a:latin typeface="Calibri"/>
                <a:cs typeface="Calibri"/>
              </a:rPr>
              <a:t>  </a:t>
            </a:r>
            <a:r>
              <a:rPr sz="1800" dirty="0">
                <a:latin typeface="Calibri"/>
                <a:cs typeface="Calibri"/>
              </a:rPr>
              <a:t>seeds</a:t>
            </a:r>
            <a:r>
              <a:rPr sz="1800" spc="175" dirty="0">
                <a:latin typeface="Calibri"/>
                <a:cs typeface="Calibri"/>
              </a:rPr>
              <a:t>  </a:t>
            </a:r>
            <a:r>
              <a:rPr sz="1800" dirty="0">
                <a:latin typeface="Calibri"/>
                <a:cs typeface="Calibri"/>
              </a:rPr>
              <a:t>are</a:t>
            </a:r>
            <a:r>
              <a:rPr sz="1800" spc="175" dirty="0">
                <a:latin typeface="Calibri"/>
                <a:cs typeface="Calibri"/>
              </a:rPr>
              <a:t>  </a:t>
            </a:r>
            <a:r>
              <a:rPr sz="1800" dirty="0">
                <a:latin typeface="Calibri"/>
                <a:cs typeface="Calibri"/>
              </a:rPr>
              <a:t>albuminous</a:t>
            </a:r>
            <a:r>
              <a:rPr sz="1800" spc="180" dirty="0">
                <a:latin typeface="Calibri"/>
                <a:cs typeface="Calibri"/>
              </a:rPr>
              <a:t>  </a:t>
            </a:r>
            <a:r>
              <a:rPr sz="1800" dirty="0">
                <a:latin typeface="Calibri"/>
                <a:cs typeface="Calibri"/>
              </a:rPr>
              <a:t>seeds</a:t>
            </a:r>
            <a:r>
              <a:rPr sz="1800" spc="175" dirty="0">
                <a:latin typeface="Calibri"/>
                <a:cs typeface="Calibri"/>
              </a:rPr>
              <a:t>  </a:t>
            </a:r>
            <a:r>
              <a:rPr sz="1800" dirty="0">
                <a:latin typeface="Calibri"/>
                <a:cs typeface="Calibri"/>
              </a:rPr>
              <a:t>i.e.,</a:t>
            </a:r>
            <a:r>
              <a:rPr sz="1800" spc="170" dirty="0">
                <a:latin typeface="Calibri"/>
                <a:cs typeface="Calibri"/>
              </a:rPr>
              <a:t>  </a:t>
            </a:r>
            <a:r>
              <a:rPr sz="1800" dirty="0">
                <a:latin typeface="Calibri"/>
                <a:cs typeface="Calibri"/>
              </a:rPr>
              <a:t>they</a:t>
            </a:r>
            <a:r>
              <a:rPr sz="1800" spc="175" dirty="0">
                <a:latin typeface="Calibri"/>
                <a:cs typeface="Calibri"/>
              </a:rPr>
              <a:t>  </a:t>
            </a:r>
            <a:r>
              <a:rPr sz="1800" dirty="0">
                <a:latin typeface="Calibri"/>
                <a:cs typeface="Calibri"/>
              </a:rPr>
              <a:t>have</a:t>
            </a:r>
            <a:r>
              <a:rPr sz="1800" spc="175" dirty="0">
                <a:latin typeface="Calibri"/>
                <a:cs typeface="Calibri"/>
              </a:rPr>
              <a:t>  </a:t>
            </a:r>
            <a:r>
              <a:rPr sz="1800" dirty="0">
                <a:latin typeface="Calibri"/>
                <a:cs typeface="Calibri"/>
              </a:rPr>
              <a:t>thick,</a:t>
            </a:r>
            <a:r>
              <a:rPr sz="1800" spc="175" dirty="0">
                <a:latin typeface="Calibri"/>
                <a:cs typeface="Calibri"/>
              </a:rPr>
              <a:t>  </a:t>
            </a:r>
            <a:r>
              <a:rPr sz="1800" spc="-10" dirty="0">
                <a:latin typeface="Calibri"/>
                <a:cs typeface="Calibri"/>
              </a:rPr>
              <a:t>swollen </a:t>
            </a:r>
            <a:r>
              <a:rPr sz="1800" dirty="0">
                <a:latin typeface="Calibri"/>
                <a:cs typeface="Calibri"/>
              </a:rPr>
              <a:t>endosperms</a:t>
            </a:r>
            <a:r>
              <a:rPr sz="1800" spc="330" dirty="0">
                <a:latin typeface="Calibri"/>
                <a:cs typeface="Calibri"/>
              </a:rPr>
              <a:t> </a:t>
            </a:r>
            <a:r>
              <a:rPr sz="1800" dirty="0">
                <a:latin typeface="Calibri"/>
                <a:cs typeface="Calibri"/>
              </a:rPr>
              <a:t>for</a:t>
            </a:r>
            <a:r>
              <a:rPr sz="1800" spc="320" dirty="0">
                <a:latin typeface="Calibri"/>
                <a:cs typeface="Calibri"/>
              </a:rPr>
              <a:t> </a:t>
            </a:r>
            <a:r>
              <a:rPr sz="1800" dirty="0">
                <a:latin typeface="Calibri"/>
                <a:cs typeface="Calibri"/>
              </a:rPr>
              <a:t>nourishment.</a:t>
            </a:r>
            <a:r>
              <a:rPr sz="1800" spc="325" dirty="0">
                <a:latin typeface="Calibri"/>
                <a:cs typeface="Calibri"/>
              </a:rPr>
              <a:t> </a:t>
            </a:r>
            <a:r>
              <a:rPr sz="1800" dirty="0">
                <a:latin typeface="Calibri"/>
                <a:cs typeface="Calibri"/>
              </a:rPr>
              <a:t>The</a:t>
            </a:r>
            <a:r>
              <a:rPr sz="1800" spc="335" dirty="0">
                <a:latin typeface="Calibri"/>
                <a:cs typeface="Calibri"/>
              </a:rPr>
              <a:t> </a:t>
            </a:r>
            <a:r>
              <a:rPr sz="1800" dirty="0">
                <a:latin typeface="Calibri"/>
                <a:cs typeface="Calibri"/>
              </a:rPr>
              <a:t>endosperm</a:t>
            </a:r>
            <a:r>
              <a:rPr sz="1800" spc="340" dirty="0">
                <a:latin typeface="Calibri"/>
                <a:cs typeface="Calibri"/>
              </a:rPr>
              <a:t> </a:t>
            </a:r>
            <a:r>
              <a:rPr sz="1800" dirty="0">
                <a:latin typeface="Calibri"/>
                <a:cs typeface="Calibri"/>
              </a:rPr>
              <a:t>is</a:t>
            </a:r>
            <a:r>
              <a:rPr sz="1800" spc="340" dirty="0">
                <a:latin typeface="Calibri"/>
                <a:cs typeface="Calibri"/>
              </a:rPr>
              <a:t> </a:t>
            </a:r>
            <a:r>
              <a:rPr sz="1800" dirty="0">
                <a:latin typeface="Calibri"/>
                <a:cs typeface="Calibri"/>
              </a:rPr>
              <a:t>not</a:t>
            </a:r>
            <a:r>
              <a:rPr sz="1800" spc="335" dirty="0">
                <a:latin typeface="Calibri"/>
                <a:cs typeface="Calibri"/>
              </a:rPr>
              <a:t> </a:t>
            </a:r>
            <a:r>
              <a:rPr sz="1800" dirty="0">
                <a:latin typeface="Calibri"/>
                <a:cs typeface="Calibri"/>
              </a:rPr>
              <a:t>completely</a:t>
            </a:r>
            <a:r>
              <a:rPr sz="1800" spc="335" dirty="0">
                <a:latin typeface="Calibri"/>
                <a:cs typeface="Calibri"/>
              </a:rPr>
              <a:t> </a:t>
            </a:r>
            <a:r>
              <a:rPr sz="1800" dirty="0">
                <a:latin typeface="Calibri"/>
                <a:cs typeface="Calibri"/>
              </a:rPr>
              <a:t>consumed</a:t>
            </a:r>
            <a:r>
              <a:rPr sz="1800" spc="335" dirty="0">
                <a:latin typeface="Calibri"/>
                <a:cs typeface="Calibri"/>
              </a:rPr>
              <a:t> </a:t>
            </a:r>
            <a:r>
              <a:rPr sz="1800" spc="-10" dirty="0">
                <a:latin typeface="Calibri"/>
                <a:cs typeface="Calibri"/>
              </a:rPr>
              <a:t>during </a:t>
            </a:r>
            <a:r>
              <a:rPr sz="1800" dirty="0">
                <a:latin typeface="Calibri"/>
                <a:cs typeface="Calibri"/>
              </a:rPr>
              <a:t>embryo</a:t>
            </a:r>
            <a:r>
              <a:rPr sz="1800" spc="-75" dirty="0">
                <a:latin typeface="Calibri"/>
                <a:cs typeface="Calibri"/>
              </a:rPr>
              <a:t> </a:t>
            </a:r>
            <a:r>
              <a:rPr sz="1800" spc="-10" dirty="0">
                <a:latin typeface="Calibri"/>
                <a:cs typeface="Calibri"/>
              </a:rPr>
              <a:t>development.</a:t>
            </a:r>
            <a:endParaRPr sz="1800" dirty="0">
              <a:latin typeface="Calibri"/>
              <a:cs typeface="Calibri"/>
            </a:endParaRPr>
          </a:p>
        </p:txBody>
      </p:sp>
      <p:pic>
        <p:nvPicPr>
          <p:cNvPr id="3" name="object 3"/>
          <p:cNvPicPr/>
          <p:nvPr/>
        </p:nvPicPr>
        <p:blipFill>
          <a:blip r:embed="rId2" cstate="print"/>
          <a:stretch>
            <a:fillRect/>
          </a:stretch>
        </p:blipFill>
        <p:spPr>
          <a:xfrm>
            <a:off x="1331594" y="3501034"/>
            <a:ext cx="6081013" cy="287997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uble Fertilization - Definition, Steps, Importance, &amp; Diagram">
            <a:extLst>
              <a:ext uri="{FF2B5EF4-FFF2-40B4-BE49-F238E27FC236}">
                <a16:creationId xmlns:a16="http://schemas.microsoft.com/office/drawing/2014/main" id="{88C5D291-1128-43BC-ADF2-506E386BDD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1986"/>
            <a:ext cx="8064896" cy="5412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C88DEC-4CCD-40B3-BB4E-1D29CAE4A9E3}"/>
              </a:ext>
            </a:extLst>
          </p:cNvPr>
          <p:cNvSpPr txBox="1"/>
          <p:nvPr/>
        </p:nvSpPr>
        <p:spPr>
          <a:xfrm>
            <a:off x="194486" y="5229200"/>
            <a:ext cx="8964488" cy="1477328"/>
          </a:xfrm>
          <a:prstGeom prst="rect">
            <a:avLst/>
          </a:prstGeom>
          <a:noFill/>
        </p:spPr>
        <p:txBody>
          <a:bodyPr wrap="square">
            <a:spAutoFit/>
          </a:bodyPr>
          <a:lstStyle/>
          <a:p>
            <a:r>
              <a:rPr lang="en-US" dirty="0"/>
              <a:t>The diploid zygote grows into an embryo, dividing through mitosis. The triploid cell forms the nutritious tissue of the seed, also dividing through mitosis, called the endosperm. Thus, after the double fertilization, the ovule develops into a seed that contains an embryo and the endosperm, surrounded by the integuments that become the seed coat. The ovary develops into a fruit that contains one or more seeds.</a:t>
            </a:r>
            <a:endParaRPr lang="ru-KZ" dirty="0"/>
          </a:p>
        </p:txBody>
      </p:sp>
    </p:spTree>
    <p:extLst>
      <p:ext uri="{BB962C8B-B14F-4D97-AF65-F5344CB8AC3E}">
        <p14:creationId xmlns:p14="http://schemas.microsoft.com/office/powerpoint/2010/main" val="1510307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B1E843-191A-44E1-9E76-4EBE4827643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3AD234D-9D42-4934-96D1-0D8515A8AFB9}"/>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C0482502-BC87-4C89-93B9-0E5CBFA09D64}"/>
              </a:ext>
            </a:extLst>
          </p:cNvPr>
          <p:cNvPicPr>
            <a:picLocks noChangeAspect="1"/>
          </p:cNvPicPr>
          <p:nvPr/>
        </p:nvPicPr>
        <p:blipFill rotWithShape="1">
          <a:blip r:embed="rId2"/>
          <a:srcRect l="9050" t="28999" r="45275" b="9401"/>
          <a:stretch/>
        </p:blipFill>
        <p:spPr>
          <a:xfrm>
            <a:off x="457200" y="390354"/>
            <a:ext cx="8229600" cy="6243145"/>
          </a:xfrm>
          <a:prstGeom prst="rect">
            <a:avLst/>
          </a:prstGeom>
        </p:spPr>
      </p:pic>
    </p:spTree>
    <p:extLst>
      <p:ext uri="{BB962C8B-B14F-4D97-AF65-F5344CB8AC3E}">
        <p14:creationId xmlns:p14="http://schemas.microsoft.com/office/powerpoint/2010/main" val="101464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437" y="132969"/>
            <a:ext cx="8350884" cy="3589020"/>
          </a:xfrm>
          <a:prstGeom prst="rect">
            <a:avLst/>
          </a:prstGeom>
        </p:spPr>
        <p:txBody>
          <a:bodyPr vert="horz" wrap="square" lIns="0" tIns="12700" rIns="0" bIns="0" rtlCol="0">
            <a:spAutoFit/>
          </a:bodyPr>
          <a:lstStyle/>
          <a:p>
            <a:pPr marL="84455" marR="5715" indent="339725" algn="just">
              <a:lnSpc>
                <a:spcPct val="100000"/>
              </a:lnSpc>
              <a:spcBef>
                <a:spcPts val="100"/>
              </a:spcBef>
              <a:buFont typeface="Arial MT"/>
              <a:buChar char="•"/>
              <a:tabLst>
                <a:tab pos="424180" algn="l"/>
              </a:tabLst>
            </a:pPr>
            <a:r>
              <a:rPr sz="2000" dirty="0">
                <a:latin typeface="Calibri"/>
                <a:cs typeface="Calibri"/>
              </a:rPr>
              <a:t>The vital</a:t>
            </a:r>
            <a:r>
              <a:rPr sz="2000" spc="5" dirty="0">
                <a:latin typeface="Calibri"/>
                <a:cs typeface="Calibri"/>
              </a:rPr>
              <a:t> </a:t>
            </a:r>
            <a:r>
              <a:rPr sz="2000" dirty="0">
                <a:latin typeface="Calibri"/>
                <a:cs typeface="Calibri"/>
              </a:rPr>
              <a:t>part</a:t>
            </a:r>
            <a:r>
              <a:rPr sz="2000" spc="20" dirty="0">
                <a:latin typeface="Calibri"/>
                <a:cs typeface="Calibri"/>
              </a:rPr>
              <a:t> </a:t>
            </a:r>
            <a:r>
              <a:rPr sz="2000" dirty="0">
                <a:latin typeface="Calibri"/>
                <a:cs typeface="Calibri"/>
              </a:rPr>
              <a:t>of</a:t>
            </a:r>
            <a:r>
              <a:rPr sz="2000" spc="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seed</a:t>
            </a:r>
            <a:r>
              <a:rPr sz="2000" spc="5" dirty="0">
                <a:latin typeface="Calibri"/>
                <a:cs typeface="Calibri"/>
              </a:rPr>
              <a:t> </a:t>
            </a:r>
            <a:r>
              <a:rPr sz="2000" dirty="0">
                <a:latin typeface="Calibri"/>
                <a:cs typeface="Calibri"/>
              </a:rPr>
              <a:t>is</a:t>
            </a:r>
            <a:r>
              <a:rPr sz="2000" spc="5" dirty="0">
                <a:latin typeface="Calibri"/>
                <a:cs typeface="Calibri"/>
              </a:rPr>
              <a:t> </a:t>
            </a:r>
            <a:r>
              <a:rPr sz="2000" dirty="0">
                <a:latin typeface="Calibri"/>
                <a:cs typeface="Calibri"/>
              </a:rPr>
              <a:t>an</a:t>
            </a:r>
            <a:r>
              <a:rPr sz="2000" spc="10" dirty="0">
                <a:latin typeface="Calibri"/>
                <a:cs typeface="Calibri"/>
              </a:rPr>
              <a:t> </a:t>
            </a:r>
            <a:r>
              <a:rPr sz="2000" b="1" dirty="0">
                <a:latin typeface="Calibri"/>
                <a:cs typeface="Calibri"/>
              </a:rPr>
              <a:t>embryo.</a:t>
            </a:r>
            <a:r>
              <a:rPr sz="2000" b="1" spc="10" dirty="0">
                <a:latin typeface="Calibri"/>
                <a:cs typeface="Calibri"/>
              </a:rPr>
              <a:t> </a:t>
            </a:r>
            <a:r>
              <a:rPr sz="2000" dirty="0">
                <a:latin typeface="Calibri"/>
                <a:cs typeface="Calibri"/>
              </a:rPr>
              <a:t>It</a:t>
            </a:r>
            <a:r>
              <a:rPr sz="2000" spc="5" dirty="0">
                <a:latin typeface="Calibri"/>
                <a:cs typeface="Calibri"/>
              </a:rPr>
              <a:t> </a:t>
            </a:r>
            <a:r>
              <a:rPr sz="2000" spc="-10" dirty="0">
                <a:latin typeface="Calibri"/>
                <a:cs typeface="Calibri"/>
              </a:rPr>
              <a:t>represents</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dormant</a:t>
            </a:r>
            <a:r>
              <a:rPr sz="2000" spc="10" dirty="0">
                <a:latin typeface="Calibri"/>
                <a:cs typeface="Calibri"/>
              </a:rPr>
              <a:t> </a:t>
            </a:r>
            <a:r>
              <a:rPr sz="2000" dirty="0">
                <a:latin typeface="Calibri"/>
                <a:cs typeface="Calibri"/>
              </a:rPr>
              <a:t>future</a:t>
            </a:r>
            <a:r>
              <a:rPr sz="2000" spc="10" dirty="0">
                <a:latin typeface="Calibri"/>
                <a:cs typeface="Calibri"/>
              </a:rPr>
              <a:t> </a:t>
            </a:r>
            <a:r>
              <a:rPr sz="2000" spc="-10" dirty="0">
                <a:latin typeface="Calibri"/>
                <a:cs typeface="Calibri"/>
              </a:rPr>
              <a:t>plant </a:t>
            </a:r>
            <a:r>
              <a:rPr sz="2000" dirty="0">
                <a:latin typeface="Calibri"/>
                <a:cs typeface="Calibri"/>
              </a:rPr>
              <a:t>that</a:t>
            </a:r>
            <a:r>
              <a:rPr sz="2000" spc="35" dirty="0">
                <a:latin typeface="Calibri"/>
                <a:cs typeface="Calibri"/>
              </a:rPr>
              <a:t> </a:t>
            </a:r>
            <a:r>
              <a:rPr sz="2000" dirty="0">
                <a:latin typeface="Calibri"/>
                <a:cs typeface="Calibri"/>
              </a:rPr>
              <a:t>remains</a:t>
            </a:r>
            <a:r>
              <a:rPr sz="2000" spc="45" dirty="0">
                <a:latin typeface="Calibri"/>
                <a:cs typeface="Calibri"/>
              </a:rPr>
              <a:t> </a:t>
            </a:r>
            <a:r>
              <a:rPr sz="2000" dirty="0">
                <a:latin typeface="Calibri"/>
                <a:cs typeface="Calibri"/>
              </a:rPr>
              <a:t>enclosed</a:t>
            </a:r>
            <a:r>
              <a:rPr sz="2000" spc="40" dirty="0">
                <a:latin typeface="Calibri"/>
                <a:cs typeface="Calibri"/>
              </a:rPr>
              <a:t> </a:t>
            </a:r>
            <a:r>
              <a:rPr sz="2000" dirty="0">
                <a:latin typeface="Calibri"/>
                <a:cs typeface="Calibri"/>
              </a:rPr>
              <a:t>within</a:t>
            </a:r>
            <a:r>
              <a:rPr sz="2000" spc="40"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seed</a:t>
            </a:r>
            <a:r>
              <a:rPr sz="2000" spc="45" dirty="0">
                <a:latin typeface="Calibri"/>
                <a:cs typeface="Calibri"/>
              </a:rPr>
              <a:t> </a:t>
            </a:r>
            <a:r>
              <a:rPr sz="2000" dirty="0">
                <a:latin typeface="Calibri"/>
                <a:cs typeface="Calibri"/>
              </a:rPr>
              <a:t>coat.</a:t>
            </a:r>
            <a:r>
              <a:rPr sz="2000" spc="35" dirty="0">
                <a:latin typeface="Calibri"/>
                <a:cs typeface="Calibri"/>
              </a:rPr>
              <a:t> </a:t>
            </a:r>
            <a:r>
              <a:rPr sz="2000" dirty="0">
                <a:latin typeface="Calibri"/>
                <a:cs typeface="Calibri"/>
              </a:rPr>
              <a:t>Embryo</a:t>
            </a:r>
            <a:r>
              <a:rPr sz="2000" spc="25" dirty="0">
                <a:latin typeface="Calibri"/>
                <a:cs typeface="Calibri"/>
              </a:rPr>
              <a:t> </a:t>
            </a:r>
            <a:r>
              <a:rPr sz="2000" dirty="0">
                <a:latin typeface="Calibri"/>
                <a:cs typeface="Calibri"/>
              </a:rPr>
              <a:t>consists</a:t>
            </a:r>
            <a:r>
              <a:rPr sz="2000" spc="40"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an</a:t>
            </a:r>
            <a:r>
              <a:rPr sz="2000" spc="40" dirty="0">
                <a:latin typeface="Calibri"/>
                <a:cs typeface="Calibri"/>
              </a:rPr>
              <a:t> </a:t>
            </a:r>
            <a:r>
              <a:rPr sz="2000" dirty="0">
                <a:latin typeface="Calibri"/>
                <a:cs typeface="Calibri"/>
              </a:rPr>
              <a:t>embryo</a:t>
            </a:r>
            <a:r>
              <a:rPr sz="2000" spc="30" dirty="0">
                <a:latin typeface="Calibri"/>
                <a:cs typeface="Calibri"/>
              </a:rPr>
              <a:t> </a:t>
            </a:r>
            <a:r>
              <a:rPr sz="2000" spc="-20" dirty="0">
                <a:latin typeface="Calibri"/>
                <a:cs typeface="Calibri"/>
              </a:rPr>
              <a:t>axis </a:t>
            </a:r>
            <a:r>
              <a:rPr sz="2000" dirty="0">
                <a:latin typeface="Calibri"/>
                <a:cs typeface="Calibri"/>
              </a:rPr>
              <a:t>or</a:t>
            </a:r>
            <a:r>
              <a:rPr sz="2000" spc="-55" dirty="0">
                <a:latin typeface="Calibri"/>
                <a:cs typeface="Calibri"/>
              </a:rPr>
              <a:t> </a:t>
            </a:r>
            <a:r>
              <a:rPr sz="2000" b="1" dirty="0">
                <a:latin typeface="Calibri"/>
                <a:cs typeface="Calibri"/>
              </a:rPr>
              <a:t>tigellum</a:t>
            </a:r>
            <a:r>
              <a:rPr sz="2000" b="1" spc="-30" dirty="0">
                <a:latin typeface="Calibri"/>
                <a:cs typeface="Calibri"/>
              </a:rPr>
              <a:t> </a:t>
            </a:r>
            <a:r>
              <a:rPr sz="2000" b="1" dirty="0">
                <a:latin typeface="Calibri"/>
                <a:cs typeface="Calibri"/>
              </a:rPr>
              <a:t>and</a:t>
            </a:r>
            <a:r>
              <a:rPr sz="2000" b="1" spc="-30" dirty="0">
                <a:latin typeface="Calibri"/>
                <a:cs typeface="Calibri"/>
              </a:rPr>
              <a:t> </a:t>
            </a:r>
            <a:r>
              <a:rPr sz="2000" b="1" spc="-10" dirty="0">
                <a:latin typeface="Calibri"/>
                <a:cs typeface="Calibri"/>
              </a:rPr>
              <a:t>cotyledons</a:t>
            </a:r>
            <a:r>
              <a:rPr sz="2000" spc="-10" dirty="0">
                <a:latin typeface="Calibri"/>
                <a:cs typeface="Calibri"/>
              </a:rPr>
              <a:t>.</a:t>
            </a:r>
            <a:endParaRPr sz="2000">
              <a:latin typeface="Calibri"/>
              <a:cs typeface="Calibri"/>
            </a:endParaRPr>
          </a:p>
          <a:p>
            <a:pPr marL="423545" indent="-339090" algn="just">
              <a:lnSpc>
                <a:spcPct val="100000"/>
              </a:lnSpc>
              <a:spcBef>
                <a:spcPts val="5"/>
              </a:spcBef>
              <a:buFont typeface="Arial MT"/>
              <a:buChar char="•"/>
              <a:tabLst>
                <a:tab pos="423545" algn="l"/>
              </a:tabLst>
            </a:pPr>
            <a:r>
              <a:rPr sz="2000" dirty="0">
                <a:latin typeface="Calibri"/>
                <a:cs typeface="Calibri"/>
              </a:rPr>
              <a:t>The</a:t>
            </a:r>
            <a:r>
              <a:rPr sz="2000" spc="254" dirty="0">
                <a:latin typeface="Calibri"/>
                <a:cs typeface="Calibri"/>
              </a:rPr>
              <a:t>  </a:t>
            </a:r>
            <a:r>
              <a:rPr sz="2000" dirty="0">
                <a:latin typeface="Calibri"/>
                <a:cs typeface="Calibri"/>
              </a:rPr>
              <a:t>embryo</a:t>
            </a:r>
            <a:r>
              <a:rPr sz="2000" spc="250" dirty="0">
                <a:latin typeface="Calibri"/>
                <a:cs typeface="Calibri"/>
              </a:rPr>
              <a:t>  </a:t>
            </a:r>
            <a:r>
              <a:rPr sz="2000" dirty="0">
                <a:latin typeface="Calibri"/>
                <a:cs typeface="Calibri"/>
              </a:rPr>
              <a:t>axis</a:t>
            </a:r>
            <a:r>
              <a:rPr sz="2000" spc="260" dirty="0">
                <a:latin typeface="Calibri"/>
                <a:cs typeface="Calibri"/>
              </a:rPr>
              <a:t>  </a:t>
            </a:r>
            <a:r>
              <a:rPr sz="2000" dirty="0">
                <a:latin typeface="Calibri"/>
                <a:cs typeface="Calibri"/>
              </a:rPr>
              <a:t>consists</a:t>
            </a:r>
            <a:r>
              <a:rPr sz="2000" spc="265" dirty="0">
                <a:latin typeface="Calibri"/>
                <a:cs typeface="Calibri"/>
              </a:rPr>
              <a:t>  </a:t>
            </a:r>
            <a:r>
              <a:rPr sz="2000" dirty="0">
                <a:latin typeface="Calibri"/>
                <a:cs typeface="Calibri"/>
              </a:rPr>
              <a:t>of</a:t>
            </a:r>
            <a:r>
              <a:rPr sz="2000" spc="245" dirty="0">
                <a:latin typeface="Calibri"/>
                <a:cs typeface="Calibri"/>
              </a:rPr>
              <a:t>  </a:t>
            </a:r>
            <a:r>
              <a:rPr sz="2000" b="1" dirty="0">
                <a:latin typeface="Calibri"/>
                <a:cs typeface="Calibri"/>
              </a:rPr>
              <a:t>plumule</a:t>
            </a:r>
            <a:r>
              <a:rPr sz="2000" dirty="0">
                <a:latin typeface="Calibri"/>
                <a:cs typeface="Calibri"/>
              </a:rPr>
              <a:t>,</a:t>
            </a:r>
            <a:r>
              <a:rPr sz="2000" spc="260" dirty="0">
                <a:latin typeface="Calibri"/>
                <a:cs typeface="Calibri"/>
              </a:rPr>
              <a:t>  </a:t>
            </a:r>
            <a:r>
              <a:rPr sz="2000" b="1" dirty="0">
                <a:latin typeface="Calibri"/>
                <a:cs typeface="Calibri"/>
              </a:rPr>
              <a:t>epicotyl,</a:t>
            </a:r>
            <a:r>
              <a:rPr sz="2000" b="1" spc="254" dirty="0">
                <a:latin typeface="Calibri"/>
                <a:cs typeface="Calibri"/>
              </a:rPr>
              <a:t>  </a:t>
            </a:r>
            <a:r>
              <a:rPr sz="2000" b="1" dirty="0">
                <a:latin typeface="Calibri"/>
                <a:cs typeface="Calibri"/>
              </a:rPr>
              <a:t>cotyledonary</a:t>
            </a:r>
            <a:r>
              <a:rPr sz="2000" b="1" spc="260" dirty="0">
                <a:latin typeface="Calibri"/>
                <a:cs typeface="Calibri"/>
              </a:rPr>
              <a:t>  </a:t>
            </a:r>
            <a:r>
              <a:rPr sz="2000" b="1" spc="-10" dirty="0">
                <a:latin typeface="Calibri"/>
                <a:cs typeface="Calibri"/>
              </a:rPr>
              <a:t>node</a:t>
            </a:r>
            <a:r>
              <a:rPr sz="2000" spc="-10" dirty="0">
                <a:latin typeface="Calibri"/>
                <a:cs typeface="Calibri"/>
              </a:rPr>
              <a:t>,</a:t>
            </a:r>
            <a:endParaRPr sz="2000">
              <a:latin typeface="Calibri"/>
              <a:cs typeface="Calibri"/>
            </a:endParaRPr>
          </a:p>
          <a:p>
            <a:pPr marL="84455" algn="just">
              <a:lnSpc>
                <a:spcPct val="100000"/>
              </a:lnSpc>
            </a:pPr>
            <a:r>
              <a:rPr sz="2000" b="1" dirty="0">
                <a:latin typeface="Calibri"/>
                <a:cs typeface="Calibri"/>
              </a:rPr>
              <a:t>hypocotyle</a:t>
            </a:r>
            <a:r>
              <a:rPr sz="2000" b="1" spc="-75" dirty="0">
                <a:latin typeface="Calibri"/>
                <a:cs typeface="Calibri"/>
              </a:rPr>
              <a:t> </a:t>
            </a:r>
            <a:r>
              <a:rPr sz="2000" b="1" dirty="0">
                <a:latin typeface="Calibri"/>
                <a:cs typeface="Calibri"/>
              </a:rPr>
              <a:t>and</a:t>
            </a:r>
            <a:r>
              <a:rPr sz="2000" b="1" spc="-40" dirty="0">
                <a:latin typeface="Calibri"/>
                <a:cs typeface="Calibri"/>
              </a:rPr>
              <a:t> </a:t>
            </a:r>
            <a:r>
              <a:rPr sz="2000" b="1" spc="-10" dirty="0">
                <a:latin typeface="Calibri"/>
                <a:cs typeface="Calibri"/>
              </a:rPr>
              <a:t>radicle</a:t>
            </a:r>
            <a:r>
              <a:rPr sz="2000" spc="-10" dirty="0">
                <a:latin typeface="Calibri"/>
                <a:cs typeface="Calibri"/>
              </a:rPr>
              <a:t>.</a:t>
            </a:r>
            <a:endParaRPr sz="2000">
              <a:latin typeface="Calibri"/>
              <a:cs typeface="Calibri"/>
            </a:endParaRPr>
          </a:p>
          <a:p>
            <a:pPr marL="84455" marR="5080" indent="339725" algn="just">
              <a:lnSpc>
                <a:spcPct val="100000"/>
              </a:lnSpc>
              <a:buFont typeface="Arial MT"/>
              <a:buChar char="•"/>
              <a:tabLst>
                <a:tab pos="424180" algn="l"/>
              </a:tabLst>
            </a:pPr>
            <a:r>
              <a:rPr sz="2000" dirty="0">
                <a:latin typeface="Calibri"/>
                <a:cs typeface="Calibri"/>
              </a:rPr>
              <a:t>Plumule</a:t>
            </a:r>
            <a:r>
              <a:rPr sz="2000" spc="-40" dirty="0">
                <a:latin typeface="Calibri"/>
                <a:cs typeface="Calibri"/>
              </a:rPr>
              <a:t> </a:t>
            </a:r>
            <a:r>
              <a:rPr sz="2000" spc="-10" dirty="0">
                <a:latin typeface="Calibri"/>
                <a:cs typeface="Calibri"/>
              </a:rPr>
              <a:t>represents</a:t>
            </a:r>
            <a:r>
              <a:rPr sz="2000" spc="-25"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embryonic</a:t>
            </a:r>
            <a:r>
              <a:rPr sz="2000" spc="-25" dirty="0">
                <a:latin typeface="Calibri"/>
                <a:cs typeface="Calibri"/>
              </a:rPr>
              <a:t> </a:t>
            </a:r>
            <a:r>
              <a:rPr sz="2000" dirty="0">
                <a:latin typeface="Calibri"/>
                <a:cs typeface="Calibri"/>
              </a:rPr>
              <a:t>shoot</a:t>
            </a:r>
            <a:r>
              <a:rPr sz="2000" spc="-45" dirty="0">
                <a:latin typeface="Calibri"/>
                <a:cs typeface="Calibri"/>
              </a:rPr>
              <a:t> </a:t>
            </a:r>
            <a:r>
              <a:rPr sz="2000" dirty="0">
                <a:latin typeface="Calibri"/>
                <a:cs typeface="Calibri"/>
              </a:rPr>
              <a:t>while</a:t>
            </a:r>
            <a:r>
              <a:rPr sz="2000" spc="-40" dirty="0">
                <a:latin typeface="Calibri"/>
                <a:cs typeface="Calibri"/>
              </a:rPr>
              <a:t> </a:t>
            </a:r>
            <a:r>
              <a:rPr sz="2000" dirty="0">
                <a:latin typeface="Calibri"/>
                <a:cs typeface="Calibri"/>
              </a:rPr>
              <a:t>radicle</a:t>
            </a:r>
            <a:r>
              <a:rPr sz="2000" spc="-30" dirty="0">
                <a:latin typeface="Calibri"/>
                <a:cs typeface="Calibri"/>
              </a:rPr>
              <a:t> </a:t>
            </a:r>
            <a:r>
              <a:rPr sz="2000" spc="-10" dirty="0">
                <a:latin typeface="Calibri"/>
                <a:cs typeface="Calibri"/>
              </a:rPr>
              <a:t>represents</a:t>
            </a:r>
            <a:r>
              <a:rPr sz="2000" spc="-35" dirty="0">
                <a:latin typeface="Calibri"/>
                <a:cs typeface="Calibri"/>
              </a:rPr>
              <a:t> </a:t>
            </a:r>
            <a:r>
              <a:rPr sz="2000" spc="-10" dirty="0">
                <a:latin typeface="Calibri"/>
                <a:cs typeface="Calibri"/>
              </a:rPr>
              <a:t>embryonic root.</a:t>
            </a:r>
            <a:endParaRPr sz="2000">
              <a:latin typeface="Calibri"/>
              <a:cs typeface="Calibri"/>
            </a:endParaRPr>
          </a:p>
          <a:p>
            <a:pPr marL="424180" indent="-339725" algn="just">
              <a:lnSpc>
                <a:spcPct val="100000"/>
              </a:lnSpc>
              <a:buFont typeface="Arial MT"/>
              <a:buChar char="•"/>
              <a:tabLst>
                <a:tab pos="424180" algn="l"/>
              </a:tabLst>
            </a:pPr>
            <a:r>
              <a:rPr sz="2000" dirty="0">
                <a:latin typeface="Calibri"/>
                <a:cs typeface="Calibri"/>
              </a:rPr>
              <a:t>The</a:t>
            </a:r>
            <a:r>
              <a:rPr sz="2000" spc="-5" dirty="0">
                <a:latin typeface="Calibri"/>
                <a:cs typeface="Calibri"/>
              </a:rPr>
              <a:t> </a:t>
            </a:r>
            <a:r>
              <a:rPr sz="2000" dirty="0">
                <a:latin typeface="Calibri"/>
                <a:cs typeface="Calibri"/>
              </a:rPr>
              <a:t>embryo</a:t>
            </a:r>
            <a:r>
              <a:rPr sz="2000" spc="-10" dirty="0">
                <a:latin typeface="Calibri"/>
                <a:cs typeface="Calibri"/>
              </a:rPr>
              <a:t> </a:t>
            </a:r>
            <a:r>
              <a:rPr sz="2000" dirty="0">
                <a:latin typeface="Calibri"/>
                <a:cs typeface="Calibri"/>
              </a:rPr>
              <a:t>axis</a:t>
            </a:r>
            <a:r>
              <a:rPr sz="2000" spc="-5" dirty="0">
                <a:latin typeface="Calibri"/>
                <a:cs typeface="Calibri"/>
              </a:rPr>
              <a:t> </a:t>
            </a:r>
            <a:r>
              <a:rPr sz="2000" dirty="0">
                <a:latin typeface="Calibri"/>
                <a:cs typeface="Calibri"/>
              </a:rPr>
              <a:t>has a node</a:t>
            </a:r>
            <a:r>
              <a:rPr sz="2000" spc="-15" dirty="0">
                <a:latin typeface="Calibri"/>
                <a:cs typeface="Calibri"/>
              </a:rPr>
              <a:t> </a:t>
            </a:r>
            <a:r>
              <a:rPr sz="2000" dirty="0">
                <a:latin typeface="Calibri"/>
                <a:cs typeface="Calibri"/>
              </a:rPr>
              <a:t>called</a:t>
            </a:r>
            <a:r>
              <a:rPr sz="2000" spc="5" dirty="0">
                <a:latin typeface="Calibri"/>
                <a:cs typeface="Calibri"/>
              </a:rPr>
              <a:t> </a:t>
            </a:r>
            <a:r>
              <a:rPr sz="2000" b="1" dirty="0">
                <a:latin typeface="Calibri"/>
                <a:cs typeface="Calibri"/>
              </a:rPr>
              <a:t>cotyledonary</a:t>
            </a:r>
            <a:r>
              <a:rPr sz="2000" b="1" spc="5" dirty="0">
                <a:latin typeface="Calibri"/>
                <a:cs typeface="Calibri"/>
              </a:rPr>
              <a:t> </a:t>
            </a:r>
            <a:r>
              <a:rPr sz="2000" b="1" dirty="0">
                <a:latin typeface="Calibri"/>
                <a:cs typeface="Calibri"/>
              </a:rPr>
              <a:t>node</a:t>
            </a:r>
            <a:r>
              <a:rPr sz="2000" b="1" spc="5" dirty="0">
                <a:latin typeface="Calibri"/>
                <a:cs typeface="Calibri"/>
              </a:rPr>
              <a:t> </a:t>
            </a:r>
            <a:r>
              <a:rPr sz="2000" dirty="0">
                <a:latin typeface="Calibri"/>
                <a:cs typeface="Calibri"/>
              </a:rPr>
              <a:t>that bears</a:t>
            </a:r>
            <a:r>
              <a:rPr sz="2000" spc="-5" dirty="0">
                <a:latin typeface="Calibri"/>
                <a:cs typeface="Calibri"/>
              </a:rPr>
              <a:t> </a:t>
            </a:r>
            <a:r>
              <a:rPr sz="2000" dirty="0">
                <a:latin typeface="Calibri"/>
                <a:cs typeface="Calibri"/>
              </a:rPr>
              <a:t>one</a:t>
            </a:r>
            <a:r>
              <a:rPr sz="2000" spc="-15" dirty="0">
                <a:latin typeface="Calibri"/>
                <a:cs typeface="Calibri"/>
              </a:rPr>
              <a:t> </a:t>
            </a:r>
            <a:r>
              <a:rPr sz="2000" dirty="0">
                <a:latin typeface="Calibri"/>
                <a:cs typeface="Calibri"/>
              </a:rPr>
              <a:t>or</a:t>
            </a:r>
            <a:r>
              <a:rPr sz="2000" spc="-15" dirty="0">
                <a:latin typeface="Calibri"/>
                <a:cs typeface="Calibri"/>
              </a:rPr>
              <a:t> </a:t>
            </a:r>
            <a:r>
              <a:rPr sz="2000" spc="-25" dirty="0">
                <a:latin typeface="Calibri"/>
                <a:cs typeface="Calibri"/>
              </a:rPr>
              <a:t>two</a:t>
            </a:r>
            <a:endParaRPr sz="2000">
              <a:latin typeface="Calibri"/>
              <a:cs typeface="Calibri"/>
            </a:endParaRPr>
          </a:p>
          <a:p>
            <a:pPr marL="84455" algn="just">
              <a:lnSpc>
                <a:spcPct val="100000"/>
              </a:lnSpc>
            </a:pPr>
            <a:r>
              <a:rPr sz="2000" dirty="0">
                <a:latin typeface="Calibri"/>
                <a:cs typeface="Calibri"/>
              </a:rPr>
              <a:t>cotyledons</a:t>
            </a:r>
            <a:r>
              <a:rPr sz="2000" spc="-65" dirty="0">
                <a:latin typeface="Calibri"/>
                <a:cs typeface="Calibri"/>
              </a:rPr>
              <a:t> </a:t>
            </a:r>
            <a:r>
              <a:rPr sz="2000" dirty="0">
                <a:latin typeface="Calibri"/>
                <a:cs typeface="Calibri"/>
              </a:rPr>
              <a:t>(=</a:t>
            </a:r>
            <a:r>
              <a:rPr sz="2000" spc="-35" dirty="0">
                <a:latin typeface="Calibri"/>
                <a:cs typeface="Calibri"/>
              </a:rPr>
              <a:t> </a:t>
            </a:r>
            <a:r>
              <a:rPr sz="2000" dirty="0">
                <a:latin typeface="Calibri"/>
                <a:cs typeface="Calibri"/>
              </a:rPr>
              <a:t>seed</a:t>
            </a:r>
            <a:r>
              <a:rPr sz="2000" spc="-30" dirty="0">
                <a:latin typeface="Calibri"/>
                <a:cs typeface="Calibri"/>
              </a:rPr>
              <a:t> </a:t>
            </a:r>
            <a:r>
              <a:rPr sz="2000" spc="-10" dirty="0">
                <a:latin typeface="Calibri"/>
                <a:cs typeface="Calibri"/>
              </a:rPr>
              <a:t>leaves).</a:t>
            </a:r>
            <a:endParaRPr sz="2000">
              <a:latin typeface="Calibri"/>
              <a:cs typeface="Calibri"/>
            </a:endParaRPr>
          </a:p>
          <a:p>
            <a:pPr marL="12700" marR="5559425" indent="357505">
              <a:lnSpc>
                <a:spcPct val="100000"/>
              </a:lnSpc>
              <a:spcBef>
                <a:spcPts val="1650"/>
              </a:spcBef>
              <a:buFont typeface="Arial MT"/>
              <a:buChar char="•"/>
              <a:tabLst>
                <a:tab pos="370205" algn="l"/>
                <a:tab pos="951230" algn="l"/>
                <a:tab pos="1577975" algn="l"/>
                <a:tab pos="1984375" algn="l"/>
              </a:tabLst>
            </a:pPr>
            <a:r>
              <a:rPr sz="2000" spc="-25" dirty="0">
                <a:latin typeface="Calibri"/>
                <a:cs typeface="Calibri"/>
              </a:rPr>
              <a:t>The</a:t>
            </a:r>
            <a:r>
              <a:rPr sz="2000" dirty="0">
                <a:latin typeface="Calibri"/>
                <a:cs typeface="Calibri"/>
              </a:rPr>
              <a:t>	</a:t>
            </a:r>
            <a:r>
              <a:rPr sz="2000" spc="-20" dirty="0">
                <a:latin typeface="Calibri"/>
                <a:cs typeface="Calibri"/>
              </a:rPr>
              <a:t>part</a:t>
            </a:r>
            <a:r>
              <a:rPr sz="2000" dirty="0">
                <a:latin typeface="Calibri"/>
                <a:cs typeface="Calibri"/>
              </a:rPr>
              <a:t>	</a:t>
            </a:r>
            <a:r>
              <a:rPr sz="2000" spc="-25" dirty="0">
                <a:latin typeface="Calibri"/>
                <a:cs typeface="Calibri"/>
              </a:rPr>
              <a:t>of</a:t>
            </a:r>
            <a:r>
              <a:rPr sz="2000" dirty="0">
                <a:latin typeface="Calibri"/>
                <a:cs typeface="Calibri"/>
              </a:rPr>
              <a:t>	</a:t>
            </a:r>
            <a:r>
              <a:rPr sz="2000" spc="-10" dirty="0">
                <a:latin typeface="Calibri"/>
                <a:cs typeface="Calibri"/>
              </a:rPr>
              <a:t>embryo </a:t>
            </a:r>
            <a:r>
              <a:rPr sz="2000" dirty="0">
                <a:latin typeface="Calibri"/>
                <a:cs typeface="Calibri"/>
              </a:rPr>
              <a:t>axis</a:t>
            </a:r>
            <a:r>
              <a:rPr sz="2000" spc="110" dirty="0">
                <a:latin typeface="Calibri"/>
                <a:cs typeface="Calibri"/>
              </a:rPr>
              <a:t> </a:t>
            </a:r>
            <a:r>
              <a:rPr sz="2000" dirty="0">
                <a:latin typeface="Calibri"/>
                <a:cs typeface="Calibri"/>
              </a:rPr>
              <a:t>between</a:t>
            </a:r>
            <a:r>
              <a:rPr sz="2000" spc="114" dirty="0">
                <a:latin typeface="Calibri"/>
                <a:cs typeface="Calibri"/>
              </a:rPr>
              <a:t> </a:t>
            </a:r>
            <a:r>
              <a:rPr sz="2000" dirty="0">
                <a:latin typeface="Calibri"/>
                <a:cs typeface="Calibri"/>
              </a:rPr>
              <a:t>plumule</a:t>
            </a:r>
            <a:r>
              <a:rPr sz="2000" spc="105" dirty="0">
                <a:latin typeface="Calibri"/>
                <a:cs typeface="Calibri"/>
              </a:rPr>
              <a:t> </a:t>
            </a:r>
            <a:r>
              <a:rPr sz="2000" spc="-25" dirty="0">
                <a:latin typeface="Calibri"/>
                <a:cs typeface="Calibri"/>
              </a:rPr>
              <a:t>and</a:t>
            </a:r>
            <a:endParaRPr sz="2000">
              <a:latin typeface="Calibri"/>
              <a:cs typeface="Calibri"/>
            </a:endParaRPr>
          </a:p>
        </p:txBody>
      </p:sp>
      <p:sp>
        <p:nvSpPr>
          <p:cNvPr id="3" name="object 3"/>
          <p:cNvSpPr txBox="1"/>
          <p:nvPr/>
        </p:nvSpPr>
        <p:spPr>
          <a:xfrm>
            <a:off x="402437" y="4000627"/>
            <a:ext cx="2444750" cy="330835"/>
          </a:xfrm>
          <a:prstGeom prst="rect">
            <a:avLst/>
          </a:prstGeom>
        </p:spPr>
        <p:txBody>
          <a:bodyPr vert="horz" wrap="square" lIns="0" tIns="12700" rIns="0" bIns="0" rtlCol="0">
            <a:spAutoFit/>
          </a:bodyPr>
          <a:lstStyle/>
          <a:p>
            <a:pPr marL="12700">
              <a:lnSpc>
                <a:spcPct val="100000"/>
              </a:lnSpc>
              <a:spcBef>
                <a:spcPts val="100"/>
              </a:spcBef>
              <a:tabLst>
                <a:tab pos="845819" algn="l"/>
                <a:tab pos="2042795" algn="l"/>
              </a:tabLst>
            </a:pPr>
            <a:r>
              <a:rPr sz="2000" spc="-10" dirty="0">
                <a:latin typeface="Calibri"/>
                <a:cs typeface="Calibri"/>
              </a:rPr>
              <a:t>called</a:t>
            </a:r>
            <a:r>
              <a:rPr sz="2000" dirty="0">
                <a:latin typeface="Calibri"/>
                <a:cs typeface="Calibri"/>
              </a:rPr>
              <a:t>	</a:t>
            </a:r>
            <a:r>
              <a:rPr sz="2000" b="1" spc="-10" dirty="0">
                <a:latin typeface="Calibri"/>
                <a:cs typeface="Calibri"/>
              </a:rPr>
              <a:t>epicotyle</a:t>
            </a:r>
            <a:r>
              <a:rPr sz="2000" b="1" dirty="0">
                <a:latin typeface="Calibri"/>
                <a:cs typeface="Calibri"/>
              </a:rPr>
              <a:t>	</a:t>
            </a:r>
            <a:r>
              <a:rPr sz="2000" spc="-25" dirty="0">
                <a:latin typeface="Calibri"/>
                <a:cs typeface="Calibri"/>
              </a:rPr>
              <a:t>and</a:t>
            </a:r>
            <a:endParaRPr sz="2000">
              <a:latin typeface="Calibri"/>
              <a:cs typeface="Calibri"/>
            </a:endParaRPr>
          </a:p>
        </p:txBody>
      </p:sp>
      <p:sp>
        <p:nvSpPr>
          <p:cNvPr id="4" name="object 4"/>
          <p:cNvSpPr txBox="1"/>
          <p:nvPr/>
        </p:nvSpPr>
        <p:spPr>
          <a:xfrm>
            <a:off x="402437" y="3695446"/>
            <a:ext cx="2796540" cy="636270"/>
          </a:xfrm>
          <a:prstGeom prst="rect">
            <a:avLst/>
          </a:prstGeom>
        </p:spPr>
        <p:txBody>
          <a:bodyPr vert="horz" wrap="square" lIns="0" tIns="12700" rIns="0" bIns="0" rtlCol="0">
            <a:spAutoFit/>
          </a:bodyPr>
          <a:lstStyle/>
          <a:p>
            <a:pPr marR="8255" algn="r">
              <a:lnSpc>
                <a:spcPct val="100000"/>
              </a:lnSpc>
              <a:spcBef>
                <a:spcPts val="100"/>
              </a:spcBef>
              <a:tabLst>
                <a:tab pos="1717675" algn="l"/>
                <a:tab pos="2610485" algn="l"/>
              </a:tabLst>
            </a:pPr>
            <a:r>
              <a:rPr sz="2000" spc="-10" dirty="0">
                <a:latin typeface="Calibri"/>
                <a:cs typeface="Calibri"/>
              </a:rPr>
              <a:t>cotyledonary</a:t>
            </a:r>
            <a:r>
              <a:rPr sz="2000" dirty="0">
                <a:latin typeface="Calibri"/>
                <a:cs typeface="Calibri"/>
              </a:rPr>
              <a:t>	</a:t>
            </a:r>
            <a:r>
              <a:rPr sz="2000" spc="-20" dirty="0">
                <a:latin typeface="Calibri"/>
                <a:cs typeface="Calibri"/>
              </a:rPr>
              <a:t>node</a:t>
            </a:r>
            <a:r>
              <a:rPr sz="2000" dirty="0">
                <a:latin typeface="Calibri"/>
                <a:cs typeface="Calibri"/>
              </a:rPr>
              <a:t>	</a:t>
            </a:r>
            <a:r>
              <a:rPr sz="2000" spc="-25" dirty="0">
                <a:latin typeface="Calibri"/>
                <a:cs typeface="Calibri"/>
              </a:rPr>
              <a:t>is</a:t>
            </a:r>
            <a:endParaRPr sz="2000">
              <a:latin typeface="Calibri"/>
              <a:cs typeface="Calibri"/>
            </a:endParaRPr>
          </a:p>
          <a:p>
            <a:pPr marR="5080" algn="r">
              <a:lnSpc>
                <a:spcPct val="100000"/>
              </a:lnSpc>
              <a:spcBef>
                <a:spcPts val="5"/>
              </a:spcBef>
            </a:pPr>
            <a:r>
              <a:rPr sz="2000" spc="-50" dirty="0">
                <a:latin typeface="Calibri"/>
                <a:cs typeface="Calibri"/>
              </a:rPr>
              <a:t>a</a:t>
            </a:r>
            <a:endParaRPr sz="2000">
              <a:latin typeface="Calibri"/>
              <a:cs typeface="Calibri"/>
            </a:endParaRPr>
          </a:p>
        </p:txBody>
      </p:sp>
      <p:sp>
        <p:nvSpPr>
          <p:cNvPr id="5" name="object 5"/>
          <p:cNvSpPr txBox="1"/>
          <p:nvPr/>
        </p:nvSpPr>
        <p:spPr>
          <a:xfrm>
            <a:off x="402437" y="4305427"/>
            <a:ext cx="2795270" cy="330835"/>
          </a:xfrm>
          <a:prstGeom prst="rect">
            <a:avLst/>
          </a:prstGeom>
        </p:spPr>
        <p:txBody>
          <a:bodyPr vert="horz" wrap="square" lIns="0" tIns="12700" rIns="0" bIns="0" rtlCol="0">
            <a:spAutoFit/>
          </a:bodyPr>
          <a:lstStyle/>
          <a:p>
            <a:pPr marL="12700">
              <a:lnSpc>
                <a:spcPct val="100000"/>
              </a:lnSpc>
              <a:spcBef>
                <a:spcPts val="100"/>
              </a:spcBef>
              <a:tabLst>
                <a:tab pos="956944" algn="l"/>
                <a:tab pos="1870075" algn="l"/>
              </a:tabLst>
            </a:pPr>
            <a:r>
              <a:rPr sz="2000" spc="-10" dirty="0">
                <a:latin typeface="Calibri"/>
                <a:cs typeface="Calibri"/>
              </a:rPr>
              <a:t>similar</a:t>
            </a:r>
            <a:r>
              <a:rPr sz="2000" dirty="0">
                <a:latin typeface="Calibri"/>
                <a:cs typeface="Calibri"/>
              </a:rPr>
              <a:t>	</a:t>
            </a:r>
            <a:r>
              <a:rPr sz="2000" spc="-10" dirty="0">
                <a:latin typeface="Calibri"/>
                <a:cs typeface="Calibri"/>
              </a:rPr>
              <a:t>region</a:t>
            </a:r>
            <a:r>
              <a:rPr sz="2000" dirty="0">
                <a:latin typeface="Calibri"/>
                <a:cs typeface="Calibri"/>
              </a:rPr>
              <a:t>	</a:t>
            </a:r>
            <a:r>
              <a:rPr sz="2000" spc="-10" dirty="0">
                <a:latin typeface="Calibri"/>
                <a:cs typeface="Calibri"/>
              </a:rPr>
              <a:t>between</a:t>
            </a:r>
            <a:endParaRPr sz="2000">
              <a:latin typeface="Calibri"/>
              <a:cs typeface="Calibri"/>
            </a:endParaRPr>
          </a:p>
        </p:txBody>
      </p:sp>
      <p:sp>
        <p:nvSpPr>
          <p:cNvPr id="6" name="object 6"/>
          <p:cNvSpPr txBox="1"/>
          <p:nvPr/>
        </p:nvSpPr>
        <p:spPr>
          <a:xfrm>
            <a:off x="402437" y="4610227"/>
            <a:ext cx="2156460" cy="330835"/>
          </a:xfrm>
          <a:prstGeom prst="rect">
            <a:avLst/>
          </a:prstGeom>
        </p:spPr>
        <p:txBody>
          <a:bodyPr vert="horz" wrap="square" lIns="0" tIns="12700" rIns="0" bIns="0" rtlCol="0">
            <a:spAutoFit/>
          </a:bodyPr>
          <a:lstStyle/>
          <a:p>
            <a:pPr marL="12700">
              <a:lnSpc>
                <a:spcPct val="100000"/>
              </a:lnSpc>
              <a:spcBef>
                <a:spcPts val="100"/>
              </a:spcBef>
              <a:tabLst>
                <a:tab pos="1616075" algn="l"/>
              </a:tabLst>
            </a:pPr>
            <a:r>
              <a:rPr sz="2000" spc="-10" dirty="0">
                <a:latin typeface="Calibri"/>
                <a:cs typeface="Calibri"/>
              </a:rPr>
              <a:t>cotyledonary</a:t>
            </a:r>
            <a:r>
              <a:rPr sz="2000" dirty="0">
                <a:latin typeface="Calibri"/>
                <a:cs typeface="Calibri"/>
              </a:rPr>
              <a:t>	</a:t>
            </a:r>
            <a:r>
              <a:rPr sz="2000" spc="-20" dirty="0">
                <a:latin typeface="Calibri"/>
                <a:cs typeface="Calibri"/>
              </a:rPr>
              <a:t>node</a:t>
            </a:r>
            <a:endParaRPr sz="2000">
              <a:latin typeface="Calibri"/>
              <a:cs typeface="Calibri"/>
            </a:endParaRPr>
          </a:p>
        </p:txBody>
      </p:sp>
      <p:sp>
        <p:nvSpPr>
          <p:cNvPr id="7" name="object 7"/>
          <p:cNvSpPr txBox="1"/>
          <p:nvPr/>
        </p:nvSpPr>
        <p:spPr>
          <a:xfrm>
            <a:off x="402437" y="4915027"/>
            <a:ext cx="1976120" cy="635635"/>
          </a:xfrm>
          <a:prstGeom prst="rect">
            <a:avLst/>
          </a:prstGeom>
        </p:spPr>
        <p:txBody>
          <a:bodyPr vert="horz" wrap="square" lIns="0" tIns="12700" rIns="0" bIns="0" rtlCol="0">
            <a:spAutoFit/>
          </a:bodyPr>
          <a:lstStyle/>
          <a:p>
            <a:pPr marL="12700">
              <a:lnSpc>
                <a:spcPct val="100000"/>
              </a:lnSpc>
              <a:spcBef>
                <a:spcPts val="100"/>
              </a:spcBef>
              <a:tabLst>
                <a:tab pos="1359535" algn="l"/>
              </a:tabLst>
            </a:pPr>
            <a:r>
              <a:rPr sz="2000" spc="-10" dirty="0">
                <a:latin typeface="Calibri"/>
                <a:cs typeface="Calibri"/>
              </a:rPr>
              <a:t>radicle</a:t>
            </a:r>
            <a:r>
              <a:rPr sz="2000" dirty="0">
                <a:latin typeface="Calibri"/>
                <a:cs typeface="Calibri"/>
              </a:rPr>
              <a:t>	</a:t>
            </a:r>
            <a:r>
              <a:rPr sz="2000" spc="-25" dirty="0">
                <a:latin typeface="Calibri"/>
                <a:cs typeface="Calibri"/>
              </a:rPr>
              <a:t>is</a:t>
            </a:r>
            <a:endParaRPr sz="2000">
              <a:latin typeface="Calibri"/>
              <a:cs typeface="Calibri"/>
            </a:endParaRPr>
          </a:p>
          <a:p>
            <a:pPr marL="12700">
              <a:lnSpc>
                <a:spcPct val="100000"/>
              </a:lnSpc>
              <a:tabLst>
                <a:tab pos="1577975" algn="l"/>
              </a:tabLst>
            </a:pPr>
            <a:r>
              <a:rPr sz="2000" b="1" spc="-10" dirty="0">
                <a:latin typeface="Calibri"/>
                <a:cs typeface="Calibri"/>
              </a:rPr>
              <a:t>hypocotyle</a:t>
            </a:r>
            <a:r>
              <a:rPr sz="2000" spc="-10" dirty="0">
                <a:latin typeface="Calibri"/>
                <a:cs typeface="Calibri"/>
              </a:rPr>
              <a:t>.</a:t>
            </a:r>
            <a:r>
              <a:rPr sz="2000" dirty="0">
                <a:latin typeface="Calibri"/>
                <a:cs typeface="Calibri"/>
              </a:rPr>
              <a:t>	</a:t>
            </a:r>
            <a:r>
              <a:rPr sz="2000" spc="-25" dirty="0">
                <a:latin typeface="Calibri"/>
                <a:cs typeface="Calibri"/>
              </a:rPr>
              <a:t>The</a:t>
            </a:r>
            <a:endParaRPr sz="2000">
              <a:latin typeface="Calibri"/>
              <a:cs typeface="Calibri"/>
            </a:endParaRPr>
          </a:p>
        </p:txBody>
      </p:sp>
      <p:sp>
        <p:nvSpPr>
          <p:cNvPr id="8" name="object 8"/>
          <p:cNvSpPr txBox="1"/>
          <p:nvPr/>
        </p:nvSpPr>
        <p:spPr>
          <a:xfrm>
            <a:off x="402437" y="5524906"/>
            <a:ext cx="1990089" cy="330835"/>
          </a:xfrm>
          <a:prstGeom prst="rect">
            <a:avLst/>
          </a:prstGeom>
        </p:spPr>
        <p:txBody>
          <a:bodyPr vert="horz" wrap="square" lIns="0" tIns="12700" rIns="0" bIns="0" rtlCol="0">
            <a:spAutoFit/>
          </a:bodyPr>
          <a:lstStyle/>
          <a:p>
            <a:pPr marL="12700">
              <a:lnSpc>
                <a:spcPct val="100000"/>
              </a:lnSpc>
              <a:spcBef>
                <a:spcPts val="100"/>
              </a:spcBef>
              <a:tabLst>
                <a:tab pos="1210310" algn="l"/>
              </a:tabLst>
            </a:pPr>
            <a:r>
              <a:rPr sz="2000" spc="-10" dirty="0">
                <a:latin typeface="Calibri"/>
                <a:cs typeface="Calibri"/>
              </a:rPr>
              <a:t>contains</a:t>
            </a:r>
            <a:r>
              <a:rPr sz="2000" dirty="0">
                <a:latin typeface="Calibri"/>
                <a:cs typeface="Calibri"/>
              </a:rPr>
              <a:t>	</a:t>
            </a:r>
            <a:r>
              <a:rPr sz="2000" spc="-10" dirty="0">
                <a:latin typeface="Calibri"/>
                <a:cs typeface="Calibri"/>
              </a:rPr>
              <a:t>reserve</a:t>
            </a:r>
            <a:endParaRPr sz="2000">
              <a:latin typeface="Calibri"/>
              <a:cs typeface="Calibri"/>
            </a:endParaRPr>
          </a:p>
        </p:txBody>
      </p:sp>
      <p:sp>
        <p:nvSpPr>
          <p:cNvPr id="9" name="object 9"/>
          <p:cNvSpPr txBox="1"/>
          <p:nvPr/>
        </p:nvSpPr>
        <p:spPr>
          <a:xfrm>
            <a:off x="2566797" y="4610227"/>
            <a:ext cx="631190" cy="1245870"/>
          </a:xfrm>
          <a:prstGeom prst="rect">
            <a:avLst/>
          </a:prstGeom>
        </p:spPr>
        <p:txBody>
          <a:bodyPr vert="horz" wrap="square" lIns="0" tIns="12700" rIns="0" bIns="0" rtlCol="0">
            <a:spAutoFit/>
          </a:bodyPr>
          <a:lstStyle/>
          <a:p>
            <a:pPr marL="12700" marR="5080" indent="215900" algn="just">
              <a:lnSpc>
                <a:spcPct val="100000"/>
              </a:lnSpc>
              <a:spcBef>
                <a:spcPts val="100"/>
              </a:spcBef>
            </a:pPr>
            <a:r>
              <a:rPr sz="2000" spc="-25" dirty="0">
                <a:latin typeface="Calibri"/>
                <a:cs typeface="Calibri"/>
              </a:rPr>
              <a:t>and </a:t>
            </a:r>
            <a:r>
              <a:rPr sz="2000" spc="-10" dirty="0">
                <a:latin typeface="Calibri"/>
                <a:cs typeface="Calibri"/>
              </a:rPr>
              <a:t>called </a:t>
            </a:r>
            <a:r>
              <a:rPr sz="2000" spc="-20" dirty="0">
                <a:latin typeface="Calibri"/>
                <a:cs typeface="Calibri"/>
              </a:rPr>
              <a:t>seed food</a:t>
            </a:r>
            <a:endParaRPr sz="2000">
              <a:latin typeface="Calibri"/>
              <a:cs typeface="Calibri"/>
            </a:endParaRPr>
          </a:p>
        </p:txBody>
      </p:sp>
      <p:sp>
        <p:nvSpPr>
          <p:cNvPr id="10" name="object 10"/>
          <p:cNvSpPr txBox="1"/>
          <p:nvPr/>
        </p:nvSpPr>
        <p:spPr>
          <a:xfrm>
            <a:off x="402437" y="5829706"/>
            <a:ext cx="27965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either</a:t>
            </a:r>
            <a:r>
              <a:rPr sz="2000" spc="-25"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cotyledons</a:t>
            </a:r>
            <a:r>
              <a:rPr sz="2000" spc="-15" dirty="0">
                <a:latin typeface="Calibri"/>
                <a:cs typeface="Calibri"/>
              </a:rPr>
              <a:t> </a:t>
            </a:r>
            <a:r>
              <a:rPr sz="2000" dirty="0">
                <a:latin typeface="Calibri"/>
                <a:cs typeface="Calibri"/>
              </a:rPr>
              <a:t>or</a:t>
            </a:r>
            <a:r>
              <a:rPr sz="2000" spc="-20" dirty="0">
                <a:latin typeface="Calibri"/>
                <a:cs typeface="Calibri"/>
              </a:rPr>
              <a:t> </a:t>
            </a:r>
            <a:r>
              <a:rPr sz="2000" dirty="0">
                <a:latin typeface="Calibri"/>
                <a:cs typeface="Calibri"/>
              </a:rPr>
              <a:t>in</a:t>
            </a:r>
            <a:r>
              <a:rPr sz="2000" spc="-15" dirty="0">
                <a:latin typeface="Calibri"/>
                <a:cs typeface="Calibri"/>
              </a:rPr>
              <a:t> </a:t>
            </a:r>
            <a:r>
              <a:rPr sz="2000" spc="-50" dirty="0">
                <a:latin typeface="Calibri"/>
                <a:cs typeface="Calibri"/>
              </a:rPr>
              <a:t>a</a:t>
            </a:r>
            <a:endParaRPr sz="2000">
              <a:latin typeface="Calibri"/>
              <a:cs typeface="Calibri"/>
            </a:endParaRPr>
          </a:p>
        </p:txBody>
      </p:sp>
      <p:sp>
        <p:nvSpPr>
          <p:cNvPr id="11" name="object 11"/>
          <p:cNvSpPr txBox="1"/>
          <p:nvPr/>
        </p:nvSpPr>
        <p:spPr>
          <a:xfrm>
            <a:off x="402437" y="6134506"/>
            <a:ext cx="2793365" cy="330835"/>
          </a:xfrm>
          <a:prstGeom prst="rect">
            <a:avLst/>
          </a:prstGeom>
        </p:spPr>
        <p:txBody>
          <a:bodyPr vert="horz" wrap="square" lIns="0" tIns="12700" rIns="0" bIns="0" rtlCol="0">
            <a:spAutoFit/>
          </a:bodyPr>
          <a:lstStyle/>
          <a:p>
            <a:pPr marL="12700">
              <a:lnSpc>
                <a:spcPct val="100000"/>
              </a:lnSpc>
              <a:spcBef>
                <a:spcPts val="100"/>
              </a:spcBef>
              <a:tabLst>
                <a:tab pos="1144905" algn="l"/>
                <a:tab pos="2174875" algn="l"/>
              </a:tabLst>
            </a:pPr>
            <a:r>
              <a:rPr sz="2000" spc="-10" dirty="0">
                <a:latin typeface="Calibri"/>
                <a:cs typeface="Calibri"/>
              </a:rPr>
              <a:t>special</a:t>
            </a:r>
            <a:r>
              <a:rPr sz="2000" dirty="0">
                <a:latin typeface="Calibri"/>
                <a:cs typeface="Calibri"/>
              </a:rPr>
              <a:t>	</a:t>
            </a:r>
            <a:r>
              <a:rPr sz="2000" spc="-10" dirty="0">
                <a:latin typeface="Calibri"/>
                <a:cs typeface="Calibri"/>
              </a:rPr>
              <a:t>tissue</a:t>
            </a:r>
            <a:r>
              <a:rPr sz="2000" dirty="0">
                <a:latin typeface="Calibri"/>
                <a:cs typeface="Calibri"/>
              </a:rPr>
              <a:t>	</a:t>
            </a:r>
            <a:r>
              <a:rPr sz="2000" spc="-10" dirty="0">
                <a:latin typeface="Calibri"/>
                <a:cs typeface="Calibri"/>
              </a:rPr>
              <a:t>called</a:t>
            </a:r>
            <a:endParaRPr sz="2000">
              <a:latin typeface="Calibri"/>
              <a:cs typeface="Calibri"/>
            </a:endParaRPr>
          </a:p>
        </p:txBody>
      </p:sp>
      <p:sp>
        <p:nvSpPr>
          <p:cNvPr id="12" name="object 12"/>
          <p:cNvSpPr txBox="1"/>
          <p:nvPr/>
        </p:nvSpPr>
        <p:spPr>
          <a:xfrm>
            <a:off x="402437" y="6439306"/>
            <a:ext cx="136842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a:cs typeface="Calibri"/>
              </a:rPr>
              <a:t>endosperms.</a:t>
            </a:r>
            <a:endParaRPr sz="2000">
              <a:latin typeface="Calibri"/>
              <a:cs typeface="Calibri"/>
            </a:endParaRPr>
          </a:p>
        </p:txBody>
      </p:sp>
      <p:pic>
        <p:nvPicPr>
          <p:cNvPr id="13" name="object 13"/>
          <p:cNvPicPr/>
          <p:nvPr/>
        </p:nvPicPr>
        <p:blipFill>
          <a:blip r:embed="rId2" cstate="print"/>
          <a:stretch>
            <a:fillRect/>
          </a:stretch>
        </p:blipFill>
        <p:spPr>
          <a:xfrm>
            <a:off x="3419855" y="2996907"/>
            <a:ext cx="5607938" cy="2844038"/>
          </a:xfrm>
          <a:prstGeom prst="rect">
            <a:avLst/>
          </a:prstGeom>
        </p:spPr>
      </p:pic>
      <p:sp>
        <p:nvSpPr>
          <p:cNvPr id="14" name="object 14"/>
          <p:cNvSpPr txBox="1"/>
          <p:nvPr/>
        </p:nvSpPr>
        <p:spPr>
          <a:xfrm>
            <a:off x="4003294" y="6040323"/>
            <a:ext cx="28968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Structure</a:t>
            </a:r>
            <a:r>
              <a:rPr sz="1800" spc="-3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seed</a:t>
            </a:r>
            <a:r>
              <a:rPr sz="1800" spc="-40" dirty="0">
                <a:latin typeface="Calibri"/>
                <a:cs typeface="Calibri"/>
              </a:rPr>
              <a:t> </a:t>
            </a:r>
            <a:r>
              <a:rPr sz="1800" dirty="0">
                <a:latin typeface="Calibri"/>
                <a:cs typeface="Calibri"/>
              </a:rPr>
              <a:t>of</a:t>
            </a:r>
            <a:r>
              <a:rPr sz="1800" spc="-30" dirty="0">
                <a:latin typeface="Calibri"/>
                <a:cs typeface="Calibri"/>
              </a:rPr>
              <a:t> </a:t>
            </a:r>
            <a:r>
              <a:rPr sz="1800" spc="-10" dirty="0">
                <a:latin typeface="Calibri"/>
                <a:cs typeface="Calibri"/>
              </a:rPr>
              <a:t>beans;</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04" y="0"/>
            <a:ext cx="5544820" cy="3168015"/>
            <a:chOff x="107504" y="0"/>
            <a:chExt cx="5544820" cy="3168015"/>
          </a:xfrm>
        </p:grpSpPr>
        <p:pic>
          <p:nvPicPr>
            <p:cNvPr id="3" name="object 3"/>
            <p:cNvPicPr/>
            <p:nvPr/>
          </p:nvPicPr>
          <p:blipFill>
            <a:blip r:embed="rId2" cstate="print"/>
            <a:stretch>
              <a:fillRect/>
            </a:stretch>
          </p:blipFill>
          <p:spPr>
            <a:xfrm>
              <a:off x="107504" y="0"/>
              <a:ext cx="4513199" cy="3168015"/>
            </a:xfrm>
            <a:prstGeom prst="rect">
              <a:avLst/>
            </a:prstGeom>
          </p:spPr>
        </p:pic>
        <p:sp>
          <p:nvSpPr>
            <p:cNvPr id="4" name="object 4"/>
            <p:cNvSpPr/>
            <p:nvPr/>
          </p:nvSpPr>
          <p:spPr>
            <a:xfrm>
              <a:off x="1619491" y="393572"/>
              <a:ext cx="4032885" cy="2372995"/>
            </a:xfrm>
            <a:custGeom>
              <a:avLst/>
              <a:gdLst/>
              <a:ahLst/>
              <a:cxnLst/>
              <a:rect l="l" t="t" r="r" b="b"/>
              <a:pathLst>
                <a:path w="4032885" h="2372995">
                  <a:moveTo>
                    <a:pt x="3816718" y="587184"/>
                  </a:moveTo>
                  <a:lnTo>
                    <a:pt x="3797655" y="576072"/>
                  </a:lnTo>
                  <a:lnTo>
                    <a:pt x="3724033" y="533146"/>
                  </a:lnTo>
                  <a:lnTo>
                    <a:pt x="3718699" y="529971"/>
                  </a:lnTo>
                  <a:lnTo>
                    <a:pt x="3711841" y="531749"/>
                  </a:lnTo>
                  <a:lnTo>
                    <a:pt x="3705745" y="542417"/>
                  </a:lnTo>
                  <a:lnTo>
                    <a:pt x="3707523" y="549148"/>
                  </a:lnTo>
                  <a:lnTo>
                    <a:pt x="3712857" y="552323"/>
                  </a:lnTo>
                  <a:lnTo>
                    <a:pt x="3753561" y="576072"/>
                  </a:lnTo>
                  <a:lnTo>
                    <a:pt x="504202" y="576072"/>
                  </a:lnTo>
                  <a:lnTo>
                    <a:pt x="504202" y="598297"/>
                  </a:lnTo>
                  <a:lnTo>
                    <a:pt x="3753561" y="598297"/>
                  </a:lnTo>
                  <a:lnTo>
                    <a:pt x="3712857" y="622046"/>
                  </a:lnTo>
                  <a:lnTo>
                    <a:pt x="3707523" y="625094"/>
                  </a:lnTo>
                  <a:lnTo>
                    <a:pt x="3705745" y="631952"/>
                  </a:lnTo>
                  <a:lnTo>
                    <a:pt x="3708793" y="637159"/>
                  </a:lnTo>
                  <a:lnTo>
                    <a:pt x="3711841" y="642493"/>
                  </a:lnTo>
                  <a:lnTo>
                    <a:pt x="3718699" y="644271"/>
                  </a:lnTo>
                  <a:lnTo>
                    <a:pt x="3724033" y="641223"/>
                  </a:lnTo>
                  <a:lnTo>
                    <a:pt x="3797490" y="598297"/>
                  </a:lnTo>
                  <a:lnTo>
                    <a:pt x="3816502" y="587184"/>
                  </a:lnTo>
                  <a:lnTo>
                    <a:pt x="3816718" y="587184"/>
                  </a:lnTo>
                  <a:close/>
                </a:path>
                <a:path w="4032885" h="2372995">
                  <a:moveTo>
                    <a:pt x="3888625" y="83058"/>
                  </a:moveTo>
                  <a:lnTo>
                    <a:pt x="3797058" y="27305"/>
                  </a:lnTo>
                  <a:lnTo>
                    <a:pt x="3791724" y="24130"/>
                  </a:lnTo>
                  <a:lnTo>
                    <a:pt x="3784993" y="25781"/>
                  </a:lnTo>
                  <a:lnTo>
                    <a:pt x="3781691" y="31115"/>
                  </a:lnTo>
                  <a:lnTo>
                    <a:pt x="3778516" y="36322"/>
                  </a:lnTo>
                  <a:lnTo>
                    <a:pt x="3780167" y="43180"/>
                  </a:lnTo>
                  <a:lnTo>
                    <a:pt x="3785501" y="46355"/>
                  </a:lnTo>
                  <a:lnTo>
                    <a:pt x="3825760" y="70866"/>
                  </a:lnTo>
                  <a:lnTo>
                    <a:pt x="393" y="0"/>
                  </a:lnTo>
                  <a:lnTo>
                    <a:pt x="0" y="22225"/>
                  </a:lnTo>
                  <a:lnTo>
                    <a:pt x="3825316" y="93103"/>
                  </a:lnTo>
                  <a:lnTo>
                    <a:pt x="3784231" y="116078"/>
                  </a:lnTo>
                  <a:lnTo>
                    <a:pt x="3778770" y="118999"/>
                  </a:lnTo>
                  <a:lnTo>
                    <a:pt x="3776865" y="125730"/>
                  </a:lnTo>
                  <a:lnTo>
                    <a:pt x="3779913" y="131191"/>
                  </a:lnTo>
                  <a:lnTo>
                    <a:pt x="3782834" y="136525"/>
                  </a:lnTo>
                  <a:lnTo>
                    <a:pt x="3789692" y="138430"/>
                  </a:lnTo>
                  <a:lnTo>
                    <a:pt x="3795026" y="135382"/>
                  </a:lnTo>
                  <a:lnTo>
                    <a:pt x="3869309" y="93853"/>
                  </a:lnTo>
                  <a:lnTo>
                    <a:pt x="3888625" y="83058"/>
                  </a:lnTo>
                  <a:close/>
                </a:path>
                <a:path w="4032885" h="2372995">
                  <a:moveTo>
                    <a:pt x="3888727" y="2027364"/>
                  </a:moveTo>
                  <a:lnTo>
                    <a:pt x="3869664" y="2016252"/>
                  </a:lnTo>
                  <a:lnTo>
                    <a:pt x="3796042" y="1973326"/>
                  </a:lnTo>
                  <a:lnTo>
                    <a:pt x="3790708" y="1970151"/>
                  </a:lnTo>
                  <a:lnTo>
                    <a:pt x="3783850" y="1971929"/>
                  </a:lnTo>
                  <a:lnTo>
                    <a:pt x="3777754" y="1982597"/>
                  </a:lnTo>
                  <a:lnTo>
                    <a:pt x="3779532" y="1989328"/>
                  </a:lnTo>
                  <a:lnTo>
                    <a:pt x="3784866" y="1992503"/>
                  </a:lnTo>
                  <a:lnTo>
                    <a:pt x="3825570" y="2016252"/>
                  </a:lnTo>
                  <a:lnTo>
                    <a:pt x="2520454" y="2016252"/>
                  </a:lnTo>
                  <a:lnTo>
                    <a:pt x="2520454" y="2038477"/>
                  </a:lnTo>
                  <a:lnTo>
                    <a:pt x="3825570" y="2038477"/>
                  </a:lnTo>
                  <a:lnTo>
                    <a:pt x="3784866" y="2062226"/>
                  </a:lnTo>
                  <a:lnTo>
                    <a:pt x="3779532" y="2065274"/>
                  </a:lnTo>
                  <a:lnTo>
                    <a:pt x="3777754" y="2072005"/>
                  </a:lnTo>
                  <a:lnTo>
                    <a:pt x="3783850" y="2082673"/>
                  </a:lnTo>
                  <a:lnTo>
                    <a:pt x="3790708" y="2084451"/>
                  </a:lnTo>
                  <a:lnTo>
                    <a:pt x="3796042" y="2081403"/>
                  </a:lnTo>
                  <a:lnTo>
                    <a:pt x="3869499" y="2038477"/>
                  </a:lnTo>
                  <a:lnTo>
                    <a:pt x="3888511" y="2027364"/>
                  </a:lnTo>
                  <a:lnTo>
                    <a:pt x="3888727" y="2027364"/>
                  </a:lnTo>
                  <a:close/>
                </a:path>
                <a:path w="4032885" h="2372995">
                  <a:moveTo>
                    <a:pt x="3888727" y="1523301"/>
                  </a:moveTo>
                  <a:lnTo>
                    <a:pt x="3869664" y="1512189"/>
                  </a:lnTo>
                  <a:lnTo>
                    <a:pt x="3796042" y="1469263"/>
                  </a:lnTo>
                  <a:lnTo>
                    <a:pt x="3790708" y="1466088"/>
                  </a:lnTo>
                  <a:lnTo>
                    <a:pt x="3783850" y="1467866"/>
                  </a:lnTo>
                  <a:lnTo>
                    <a:pt x="3777754" y="1478534"/>
                  </a:lnTo>
                  <a:lnTo>
                    <a:pt x="3779532" y="1485265"/>
                  </a:lnTo>
                  <a:lnTo>
                    <a:pt x="3784866" y="1488440"/>
                  </a:lnTo>
                  <a:lnTo>
                    <a:pt x="3825570" y="1512189"/>
                  </a:lnTo>
                  <a:lnTo>
                    <a:pt x="2016391" y="1512189"/>
                  </a:lnTo>
                  <a:lnTo>
                    <a:pt x="2016391" y="1534414"/>
                  </a:lnTo>
                  <a:lnTo>
                    <a:pt x="3825570" y="1534414"/>
                  </a:lnTo>
                  <a:lnTo>
                    <a:pt x="3784866" y="1558163"/>
                  </a:lnTo>
                  <a:lnTo>
                    <a:pt x="3779532" y="1561211"/>
                  </a:lnTo>
                  <a:lnTo>
                    <a:pt x="3777754" y="1568069"/>
                  </a:lnTo>
                  <a:lnTo>
                    <a:pt x="3780802" y="1573276"/>
                  </a:lnTo>
                  <a:lnTo>
                    <a:pt x="3783850" y="1578610"/>
                  </a:lnTo>
                  <a:lnTo>
                    <a:pt x="3790708" y="1580388"/>
                  </a:lnTo>
                  <a:lnTo>
                    <a:pt x="3796042" y="1577340"/>
                  </a:lnTo>
                  <a:lnTo>
                    <a:pt x="3869499" y="1534414"/>
                  </a:lnTo>
                  <a:lnTo>
                    <a:pt x="3888511" y="1523301"/>
                  </a:lnTo>
                  <a:lnTo>
                    <a:pt x="3888727" y="1523301"/>
                  </a:lnTo>
                  <a:close/>
                </a:path>
                <a:path w="4032885" h="2372995">
                  <a:moveTo>
                    <a:pt x="4032643" y="2315337"/>
                  </a:moveTo>
                  <a:lnTo>
                    <a:pt x="4013733" y="2304288"/>
                  </a:lnTo>
                  <a:lnTo>
                    <a:pt x="3940060" y="2261235"/>
                  </a:lnTo>
                  <a:lnTo>
                    <a:pt x="3934726" y="2258187"/>
                  </a:lnTo>
                  <a:lnTo>
                    <a:pt x="3927868" y="2259965"/>
                  </a:lnTo>
                  <a:lnTo>
                    <a:pt x="3921772" y="2270633"/>
                  </a:lnTo>
                  <a:lnTo>
                    <a:pt x="3923550" y="2277364"/>
                  </a:lnTo>
                  <a:lnTo>
                    <a:pt x="3928884" y="2280539"/>
                  </a:lnTo>
                  <a:lnTo>
                    <a:pt x="3969588" y="2304288"/>
                  </a:lnTo>
                  <a:lnTo>
                    <a:pt x="1584337" y="2304288"/>
                  </a:lnTo>
                  <a:lnTo>
                    <a:pt x="1584337" y="2326513"/>
                  </a:lnTo>
                  <a:lnTo>
                    <a:pt x="3969372" y="2326513"/>
                  </a:lnTo>
                  <a:lnTo>
                    <a:pt x="3928884" y="2350135"/>
                  </a:lnTo>
                  <a:lnTo>
                    <a:pt x="3923550" y="2353310"/>
                  </a:lnTo>
                  <a:lnTo>
                    <a:pt x="3921772" y="2360041"/>
                  </a:lnTo>
                  <a:lnTo>
                    <a:pt x="3927868" y="2370709"/>
                  </a:lnTo>
                  <a:lnTo>
                    <a:pt x="3934726" y="2372487"/>
                  </a:lnTo>
                  <a:lnTo>
                    <a:pt x="3940060" y="2369439"/>
                  </a:lnTo>
                  <a:lnTo>
                    <a:pt x="4013517" y="2326513"/>
                  </a:lnTo>
                  <a:lnTo>
                    <a:pt x="4032643" y="2315337"/>
                  </a:lnTo>
                  <a:close/>
                </a:path>
              </a:pathLst>
            </a:custGeom>
            <a:solidFill>
              <a:srgbClr val="000000"/>
            </a:solidFill>
          </p:spPr>
          <p:txBody>
            <a:bodyPr wrap="square" lIns="0" tIns="0" rIns="0" bIns="0" rtlCol="0"/>
            <a:lstStyle/>
            <a:p>
              <a:endParaRPr/>
            </a:p>
          </p:txBody>
        </p:sp>
      </p:grpSp>
      <p:sp>
        <p:nvSpPr>
          <p:cNvPr id="5" name="object 5"/>
          <p:cNvSpPr txBox="1"/>
          <p:nvPr/>
        </p:nvSpPr>
        <p:spPr>
          <a:xfrm>
            <a:off x="6019927" y="278333"/>
            <a:ext cx="2512060" cy="222123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The</a:t>
            </a:r>
            <a:r>
              <a:rPr sz="1800" spc="-45" dirty="0">
                <a:latin typeface="Calibri"/>
                <a:cs typeface="Calibri"/>
              </a:rPr>
              <a:t> </a:t>
            </a:r>
            <a:r>
              <a:rPr sz="1800" dirty="0">
                <a:latin typeface="Calibri"/>
                <a:cs typeface="Calibri"/>
              </a:rPr>
              <a:t>structure</a:t>
            </a:r>
            <a:r>
              <a:rPr sz="1800" spc="-1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the</a:t>
            </a:r>
            <a:r>
              <a:rPr sz="1800" spc="-25" dirty="0">
                <a:latin typeface="Calibri"/>
                <a:cs typeface="Calibri"/>
              </a:rPr>
              <a:t> </a:t>
            </a:r>
            <a:r>
              <a:rPr sz="1800" spc="-10" dirty="0">
                <a:latin typeface="Calibri"/>
                <a:cs typeface="Calibri"/>
              </a:rPr>
              <a:t>wheat </a:t>
            </a:r>
            <a:r>
              <a:rPr sz="1800" dirty="0">
                <a:latin typeface="Calibri"/>
                <a:cs typeface="Calibri"/>
              </a:rPr>
              <a:t>seed</a:t>
            </a:r>
            <a:r>
              <a:rPr sz="1800" spc="-65" dirty="0">
                <a:latin typeface="Calibri"/>
                <a:cs typeface="Calibri"/>
              </a:rPr>
              <a:t> </a:t>
            </a:r>
            <a:r>
              <a:rPr sz="1800" dirty="0">
                <a:latin typeface="Calibri"/>
                <a:cs typeface="Calibri"/>
              </a:rPr>
              <a:t>embryo</a:t>
            </a:r>
            <a:r>
              <a:rPr sz="1800" spc="-60" dirty="0">
                <a:latin typeface="Calibri"/>
                <a:cs typeface="Calibri"/>
              </a:rPr>
              <a:t> </a:t>
            </a:r>
            <a:r>
              <a:rPr sz="1800" dirty="0">
                <a:latin typeface="Calibri"/>
                <a:cs typeface="Calibri"/>
              </a:rPr>
              <a:t>(photo</a:t>
            </a:r>
            <a:r>
              <a:rPr sz="1800" spc="-40" dirty="0">
                <a:latin typeface="Calibri"/>
                <a:cs typeface="Calibri"/>
              </a:rPr>
              <a:t> </a:t>
            </a:r>
            <a:r>
              <a:rPr sz="1800" spc="-25" dirty="0">
                <a:latin typeface="Calibri"/>
                <a:cs typeface="Calibri"/>
              </a:rPr>
              <a:t>by </a:t>
            </a:r>
            <a:r>
              <a:rPr sz="1800" spc="-10" dirty="0">
                <a:latin typeface="Calibri"/>
                <a:cs typeface="Calibri"/>
              </a:rPr>
              <a:t>P.P.Silkin):</a:t>
            </a:r>
            <a:endParaRPr sz="1800">
              <a:latin typeface="Calibri"/>
              <a:cs typeface="Calibri"/>
            </a:endParaRPr>
          </a:p>
          <a:p>
            <a:pPr marL="178435" indent="-165735">
              <a:lnSpc>
                <a:spcPct val="100000"/>
              </a:lnSpc>
              <a:buAutoNum type="arabicPlain"/>
              <a:tabLst>
                <a:tab pos="178435" algn="l"/>
              </a:tabLst>
            </a:pPr>
            <a:r>
              <a:rPr sz="1800" dirty="0">
                <a:latin typeface="Calibri"/>
                <a:cs typeface="Calibri"/>
              </a:rPr>
              <a:t>-</a:t>
            </a:r>
            <a:r>
              <a:rPr sz="1800" spc="15" dirty="0">
                <a:latin typeface="Calibri"/>
                <a:cs typeface="Calibri"/>
              </a:rPr>
              <a:t> </a:t>
            </a:r>
            <a:r>
              <a:rPr sz="1800" spc="-10" dirty="0">
                <a:latin typeface="Calibri"/>
                <a:cs typeface="Calibri"/>
              </a:rPr>
              <a:t>coleoptile;</a:t>
            </a:r>
            <a:endParaRPr sz="1800">
              <a:latin typeface="Calibri"/>
              <a:cs typeface="Calibri"/>
            </a:endParaRPr>
          </a:p>
          <a:p>
            <a:pPr marL="178435" indent="-165735">
              <a:lnSpc>
                <a:spcPct val="100000"/>
              </a:lnSpc>
              <a:buAutoNum type="arabicPlain"/>
              <a:tabLst>
                <a:tab pos="178435" algn="l"/>
              </a:tabLst>
            </a:pPr>
            <a:r>
              <a:rPr sz="1800" dirty="0">
                <a:latin typeface="Calibri"/>
                <a:cs typeface="Calibri"/>
              </a:rPr>
              <a:t>-</a:t>
            </a:r>
            <a:r>
              <a:rPr sz="1800" spc="15" dirty="0">
                <a:latin typeface="Calibri"/>
                <a:cs typeface="Calibri"/>
              </a:rPr>
              <a:t> </a:t>
            </a:r>
            <a:r>
              <a:rPr sz="1800" spc="-10" dirty="0">
                <a:latin typeface="Calibri"/>
                <a:cs typeface="Calibri"/>
              </a:rPr>
              <a:t>plumule;</a:t>
            </a:r>
            <a:endParaRPr sz="1800">
              <a:latin typeface="Calibri"/>
              <a:cs typeface="Calibri"/>
            </a:endParaRPr>
          </a:p>
          <a:p>
            <a:pPr marL="178435" indent="-165735">
              <a:lnSpc>
                <a:spcPct val="100000"/>
              </a:lnSpc>
              <a:buAutoNum type="arabicPlain"/>
              <a:tabLst>
                <a:tab pos="178435" algn="l"/>
              </a:tabLst>
            </a:pPr>
            <a:r>
              <a:rPr sz="1800" dirty="0">
                <a:latin typeface="Calibri"/>
                <a:cs typeface="Calibri"/>
              </a:rPr>
              <a:t>-</a:t>
            </a:r>
            <a:r>
              <a:rPr sz="1800" spc="15" dirty="0">
                <a:latin typeface="Calibri"/>
                <a:cs typeface="Calibri"/>
              </a:rPr>
              <a:t> </a:t>
            </a:r>
            <a:r>
              <a:rPr sz="1800" spc="-10" dirty="0">
                <a:latin typeface="Calibri"/>
                <a:cs typeface="Calibri"/>
              </a:rPr>
              <a:t>radicle;</a:t>
            </a:r>
            <a:endParaRPr sz="1800">
              <a:latin typeface="Calibri"/>
              <a:cs typeface="Calibri"/>
            </a:endParaRPr>
          </a:p>
          <a:p>
            <a:pPr marL="179070" indent="-166370">
              <a:lnSpc>
                <a:spcPct val="100000"/>
              </a:lnSpc>
              <a:spcBef>
                <a:spcPts val="5"/>
              </a:spcBef>
              <a:buAutoNum type="arabicPlain"/>
              <a:tabLst>
                <a:tab pos="179070" algn="l"/>
              </a:tabLst>
            </a:pPr>
            <a:r>
              <a:rPr sz="1800" dirty="0">
                <a:latin typeface="Calibri"/>
                <a:cs typeface="Calibri"/>
              </a:rPr>
              <a:t>-</a:t>
            </a:r>
            <a:r>
              <a:rPr sz="1800" spc="15" dirty="0">
                <a:latin typeface="Calibri"/>
                <a:cs typeface="Calibri"/>
              </a:rPr>
              <a:t> </a:t>
            </a:r>
            <a:r>
              <a:rPr sz="1800" spc="-10" dirty="0">
                <a:latin typeface="Calibri"/>
                <a:cs typeface="Calibri"/>
              </a:rPr>
              <a:t>koleorhiza;</a:t>
            </a:r>
            <a:endParaRPr sz="1800">
              <a:latin typeface="Calibri"/>
              <a:cs typeface="Calibri"/>
            </a:endParaRPr>
          </a:p>
          <a:p>
            <a:pPr marL="178435" indent="-165735">
              <a:lnSpc>
                <a:spcPct val="100000"/>
              </a:lnSpc>
              <a:buAutoNum type="arabicPlain"/>
              <a:tabLst>
                <a:tab pos="178435" algn="l"/>
              </a:tabLst>
            </a:pPr>
            <a:r>
              <a:rPr sz="1800" dirty="0">
                <a:latin typeface="Calibri"/>
                <a:cs typeface="Calibri"/>
              </a:rPr>
              <a:t>-</a:t>
            </a:r>
            <a:r>
              <a:rPr sz="1800" spc="15" dirty="0">
                <a:latin typeface="Calibri"/>
                <a:cs typeface="Calibri"/>
              </a:rPr>
              <a:t> </a:t>
            </a:r>
            <a:r>
              <a:rPr sz="1800" spc="-10" dirty="0">
                <a:latin typeface="Calibri"/>
                <a:cs typeface="Calibri"/>
              </a:rPr>
              <a:t>scutellum</a:t>
            </a:r>
            <a:endParaRPr sz="1800">
              <a:latin typeface="Calibri"/>
              <a:cs typeface="Calibri"/>
            </a:endParaRPr>
          </a:p>
        </p:txBody>
      </p:sp>
      <p:pic>
        <p:nvPicPr>
          <p:cNvPr id="6" name="object 6"/>
          <p:cNvPicPr/>
          <p:nvPr/>
        </p:nvPicPr>
        <p:blipFill>
          <a:blip r:embed="rId3" cstate="print"/>
          <a:stretch>
            <a:fillRect/>
          </a:stretch>
        </p:blipFill>
        <p:spPr>
          <a:xfrm>
            <a:off x="251523" y="3356948"/>
            <a:ext cx="4229989" cy="3384041"/>
          </a:xfrm>
          <a:prstGeom prst="rect">
            <a:avLst/>
          </a:prstGeom>
        </p:spPr>
      </p:pic>
      <p:sp>
        <p:nvSpPr>
          <p:cNvPr id="7" name="object 7"/>
          <p:cNvSpPr txBox="1"/>
          <p:nvPr/>
        </p:nvSpPr>
        <p:spPr>
          <a:xfrm>
            <a:off x="5731890" y="2583307"/>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5</a:t>
            </a:r>
            <a:endParaRPr sz="1800">
              <a:latin typeface="Calibri"/>
              <a:cs typeface="Calibri"/>
            </a:endParaRPr>
          </a:p>
        </p:txBody>
      </p:sp>
      <p:sp>
        <p:nvSpPr>
          <p:cNvPr id="8" name="object 8"/>
          <p:cNvSpPr txBox="1"/>
          <p:nvPr/>
        </p:nvSpPr>
        <p:spPr>
          <a:xfrm>
            <a:off x="5588000" y="1863090"/>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3</a:t>
            </a:r>
            <a:endParaRPr sz="1800">
              <a:latin typeface="Calibri"/>
              <a:cs typeface="Calibri"/>
            </a:endParaRPr>
          </a:p>
        </p:txBody>
      </p:sp>
      <p:sp>
        <p:nvSpPr>
          <p:cNvPr id="9" name="object 9"/>
          <p:cNvSpPr txBox="1"/>
          <p:nvPr/>
        </p:nvSpPr>
        <p:spPr>
          <a:xfrm>
            <a:off x="5588000" y="229527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4</a:t>
            </a:r>
            <a:endParaRPr sz="1800">
              <a:latin typeface="Calibri"/>
              <a:cs typeface="Calibri"/>
            </a:endParaRPr>
          </a:p>
        </p:txBody>
      </p:sp>
      <p:sp>
        <p:nvSpPr>
          <p:cNvPr id="10" name="object 10"/>
          <p:cNvSpPr txBox="1"/>
          <p:nvPr/>
        </p:nvSpPr>
        <p:spPr>
          <a:xfrm>
            <a:off x="5659882" y="350646"/>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1</a:t>
            </a:r>
            <a:endParaRPr sz="1800">
              <a:latin typeface="Calibri"/>
              <a:cs typeface="Calibri"/>
            </a:endParaRPr>
          </a:p>
        </p:txBody>
      </p:sp>
      <p:sp>
        <p:nvSpPr>
          <p:cNvPr id="11" name="object 11"/>
          <p:cNvSpPr txBox="1"/>
          <p:nvPr/>
        </p:nvSpPr>
        <p:spPr>
          <a:xfrm>
            <a:off x="5588000" y="854709"/>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2</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536" y="2862398"/>
            <a:ext cx="7964805" cy="690574"/>
          </a:xfrm>
          <a:prstGeom prst="rect">
            <a:avLst/>
          </a:prstGeom>
        </p:spPr>
        <p:txBody>
          <a:bodyPr vert="horz" wrap="square" lIns="0" tIns="13335" rIns="0" bIns="0" rtlCol="0">
            <a:spAutoFit/>
          </a:bodyPr>
          <a:lstStyle/>
          <a:p>
            <a:pPr marL="1419225">
              <a:lnSpc>
                <a:spcPct val="100000"/>
              </a:lnSpc>
              <a:spcBef>
                <a:spcPts val="105"/>
              </a:spcBef>
            </a:pPr>
            <a:r>
              <a:rPr sz="4400" dirty="0">
                <a:latin typeface="Times New Roman" panose="02020603050405020304" pitchFamily="18" charset="0"/>
                <a:cs typeface="Times New Roman" panose="02020603050405020304" pitchFamily="18" charset="0"/>
              </a:rPr>
              <a:t>Morphology</a:t>
            </a:r>
            <a:r>
              <a:rPr sz="4400" spc="-35" dirty="0">
                <a:latin typeface="Times New Roman" panose="02020603050405020304" pitchFamily="18" charset="0"/>
                <a:cs typeface="Times New Roman" panose="02020603050405020304" pitchFamily="18" charset="0"/>
              </a:rPr>
              <a:t> </a:t>
            </a:r>
            <a:r>
              <a:rPr sz="4400" dirty="0">
                <a:latin typeface="Times New Roman" panose="02020603050405020304" pitchFamily="18" charset="0"/>
                <a:cs typeface="Times New Roman" panose="02020603050405020304" pitchFamily="18" charset="0"/>
              </a:rPr>
              <a:t>of</a:t>
            </a:r>
            <a:r>
              <a:rPr sz="4400" spc="-5" dirty="0">
                <a:latin typeface="Times New Roman" panose="02020603050405020304" pitchFamily="18" charset="0"/>
                <a:cs typeface="Times New Roman" panose="02020603050405020304" pitchFamily="18" charset="0"/>
              </a:rPr>
              <a:t> </a:t>
            </a:r>
            <a:r>
              <a:rPr sz="4400" spc="-10" dirty="0">
                <a:latin typeface="Times New Roman" panose="02020603050405020304" pitchFamily="18" charset="0"/>
                <a:cs typeface="Times New Roman" panose="02020603050405020304" pitchFamily="18" charset="0"/>
              </a:rPr>
              <a:t>Fruits</a:t>
            </a:r>
            <a:endParaRPr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95783"/>
            <a:ext cx="8073390" cy="5513070"/>
          </a:xfrm>
          <a:prstGeom prst="rect">
            <a:avLst/>
          </a:prstGeom>
        </p:spPr>
        <p:txBody>
          <a:bodyPr vert="horz" wrap="square" lIns="0" tIns="58419" rIns="0" bIns="0" rtlCol="0">
            <a:spAutoFit/>
          </a:bodyPr>
          <a:lstStyle/>
          <a:p>
            <a:pPr marL="355600" marR="5080" indent="-343535" algn="just">
              <a:lnSpc>
                <a:spcPct val="90000"/>
              </a:lnSpc>
              <a:spcBef>
                <a:spcPts val="459"/>
              </a:spcBef>
              <a:buFont typeface="Arial MT"/>
              <a:buChar char="•"/>
              <a:tabLst>
                <a:tab pos="355600" algn="l"/>
              </a:tabLst>
            </a:pPr>
            <a:r>
              <a:rPr sz="3000" dirty="0">
                <a:latin typeface="Calibri"/>
                <a:cs typeface="Calibri"/>
              </a:rPr>
              <a:t>A</a:t>
            </a:r>
            <a:r>
              <a:rPr sz="3000" spc="675" dirty="0">
                <a:latin typeface="Calibri"/>
                <a:cs typeface="Calibri"/>
              </a:rPr>
              <a:t> </a:t>
            </a:r>
            <a:r>
              <a:rPr sz="3000" b="1" dirty="0">
                <a:latin typeface="Calibri"/>
                <a:cs typeface="Calibri"/>
              </a:rPr>
              <a:t>fruit</a:t>
            </a:r>
            <a:r>
              <a:rPr sz="3000" b="1" spc="665" dirty="0">
                <a:latin typeface="Calibri"/>
                <a:cs typeface="Calibri"/>
              </a:rPr>
              <a:t> </a:t>
            </a:r>
            <a:r>
              <a:rPr sz="3000" b="1" dirty="0">
                <a:latin typeface="Calibri"/>
                <a:cs typeface="Calibri"/>
              </a:rPr>
              <a:t>is</a:t>
            </a:r>
            <a:r>
              <a:rPr sz="3000" b="1" spc="670" dirty="0">
                <a:latin typeface="Calibri"/>
                <a:cs typeface="Calibri"/>
              </a:rPr>
              <a:t> </a:t>
            </a:r>
            <a:r>
              <a:rPr sz="3000" b="1" dirty="0">
                <a:latin typeface="Calibri"/>
                <a:cs typeface="Calibri"/>
              </a:rPr>
              <a:t>defined</a:t>
            </a:r>
            <a:r>
              <a:rPr sz="3000" b="1" spc="685" dirty="0">
                <a:latin typeface="Calibri"/>
                <a:cs typeface="Calibri"/>
              </a:rPr>
              <a:t> </a:t>
            </a:r>
            <a:r>
              <a:rPr sz="3000" dirty="0">
                <a:latin typeface="Calibri"/>
                <a:cs typeface="Calibri"/>
              </a:rPr>
              <a:t>as</a:t>
            </a:r>
            <a:r>
              <a:rPr sz="3000" spc="665" dirty="0">
                <a:latin typeface="Calibri"/>
                <a:cs typeface="Calibri"/>
              </a:rPr>
              <a:t> </a:t>
            </a:r>
            <a:r>
              <a:rPr sz="3000" dirty="0">
                <a:latin typeface="Calibri"/>
                <a:cs typeface="Calibri"/>
              </a:rPr>
              <a:t>ripened</a:t>
            </a:r>
            <a:r>
              <a:rPr sz="3000" spc="670" dirty="0">
                <a:latin typeface="Calibri"/>
                <a:cs typeface="Calibri"/>
              </a:rPr>
              <a:t> </a:t>
            </a:r>
            <a:r>
              <a:rPr sz="3000" dirty="0">
                <a:latin typeface="Calibri"/>
                <a:cs typeface="Calibri"/>
              </a:rPr>
              <a:t>ovary,</a:t>
            </a:r>
            <a:r>
              <a:rPr sz="3000" spc="685" dirty="0">
                <a:latin typeface="Calibri"/>
                <a:cs typeface="Calibri"/>
              </a:rPr>
              <a:t> </a:t>
            </a:r>
            <a:r>
              <a:rPr sz="3000" dirty="0">
                <a:latin typeface="Calibri"/>
                <a:cs typeface="Calibri"/>
              </a:rPr>
              <a:t>flower,</a:t>
            </a:r>
            <a:r>
              <a:rPr sz="3000" spc="670" dirty="0">
                <a:latin typeface="Calibri"/>
                <a:cs typeface="Calibri"/>
              </a:rPr>
              <a:t> </a:t>
            </a:r>
            <a:r>
              <a:rPr sz="3000" spc="-25" dirty="0">
                <a:latin typeface="Calibri"/>
                <a:cs typeface="Calibri"/>
              </a:rPr>
              <a:t>or </a:t>
            </a:r>
            <a:r>
              <a:rPr sz="3000" dirty="0">
                <a:latin typeface="Calibri"/>
                <a:cs typeface="Calibri"/>
              </a:rPr>
              <a:t>whole</a:t>
            </a:r>
            <a:r>
              <a:rPr sz="3000" spc="180" dirty="0">
                <a:latin typeface="Calibri"/>
                <a:cs typeface="Calibri"/>
              </a:rPr>
              <a:t> </a:t>
            </a:r>
            <a:r>
              <a:rPr sz="3000" dirty="0">
                <a:latin typeface="Calibri"/>
                <a:cs typeface="Calibri"/>
              </a:rPr>
              <a:t>inflorescence.</a:t>
            </a:r>
            <a:r>
              <a:rPr sz="3000" spc="200" dirty="0">
                <a:latin typeface="Calibri"/>
                <a:cs typeface="Calibri"/>
              </a:rPr>
              <a:t> </a:t>
            </a:r>
            <a:r>
              <a:rPr sz="3000" dirty="0">
                <a:latin typeface="Calibri"/>
                <a:cs typeface="Calibri"/>
              </a:rPr>
              <a:t>The</a:t>
            </a:r>
            <a:r>
              <a:rPr sz="3000" spc="190" dirty="0">
                <a:latin typeface="Calibri"/>
                <a:cs typeface="Calibri"/>
              </a:rPr>
              <a:t> </a:t>
            </a:r>
            <a:r>
              <a:rPr sz="3000" dirty="0">
                <a:latin typeface="Calibri"/>
                <a:cs typeface="Calibri"/>
              </a:rPr>
              <a:t>origins</a:t>
            </a:r>
            <a:r>
              <a:rPr sz="3000" spc="195" dirty="0">
                <a:latin typeface="Calibri"/>
                <a:cs typeface="Calibri"/>
              </a:rPr>
              <a:t> </a:t>
            </a:r>
            <a:r>
              <a:rPr sz="3000" dirty="0">
                <a:latin typeface="Calibri"/>
                <a:cs typeface="Calibri"/>
              </a:rPr>
              <a:t>of</a:t>
            </a:r>
            <a:r>
              <a:rPr sz="3000" spc="195" dirty="0">
                <a:latin typeface="Calibri"/>
                <a:cs typeface="Calibri"/>
              </a:rPr>
              <a:t> </a:t>
            </a:r>
            <a:r>
              <a:rPr sz="3000" dirty="0">
                <a:latin typeface="Calibri"/>
                <a:cs typeface="Calibri"/>
              </a:rPr>
              <a:t>the</a:t>
            </a:r>
            <a:r>
              <a:rPr sz="3000" spc="190" dirty="0">
                <a:latin typeface="Calibri"/>
                <a:cs typeface="Calibri"/>
              </a:rPr>
              <a:t> </a:t>
            </a:r>
            <a:r>
              <a:rPr sz="3000" dirty="0">
                <a:latin typeface="Calibri"/>
                <a:cs typeface="Calibri"/>
              </a:rPr>
              <a:t>fruit</a:t>
            </a:r>
            <a:r>
              <a:rPr sz="3000" spc="190" dirty="0">
                <a:latin typeface="Calibri"/>
                <a:cs typeface="Calibri"/>
              </a:rPr>
              <a:t> </a:t>
            </a:r>
            <a:r>
              <a:rPr sz="3000" spc="-20" dirty="0">
                <a:latin typeface="Calibri"/>
                <a:cs typeface="Calibri"/>
              </a:rPr>
              <a:t>coat </a:t>
            </a:r>
            <a:r>
              <a:rPr sz="3000" dirty="0">
                <a:latin typeface="Calibri"/>
                <a:cs typeface="Calibri"/>
              </a:rPr>
              <a:t>and</a:t>
            </a:r>
            <a:r>
              <a:rPr sz="3000" spc="-25" dirty="0">
                <a:latin typeface="Calibri"/>
                <a:cs typeface="Calibri"/>
              </a:rPr>
              <a:t> </a:t>
            </a:r>
            <a:r>
              <a:rPr sz="3000" dirty="0">
                <a:latin typeface="Calibri"/>
                <a:cs typeface="Calibri"/>
              </a:rPr>
              <a:t>the</a:t>
            </a:r>
            <a:r>
              <a:rPr sz="3000" spc="-40" dirty="0">
                <a:latin typeface="Calibri"/>
                <a:cs typeface="Calibri"/>
              </a:rPr>
              <a:t> </a:t>
            </a:r>
            <a:r>
              <a:rPr sz="3000" b="1" dirty="0">
                <a:latin typeface="Calibri"/>
                <a:cs typeface="Calibri"/>
              </a:rPr>
              <a:t>pericarp</a:t>
            </a:r>
            <a:r>
              <a:rPr sz="3000" b="1" spc="-25" dirty="0">
                <a:latin typeface="Calibri"/>
                <a:cs typeface="Calibri"/>
              </a:rPr>
              <a:t> </a:t>
            </a:r>
            <a:r>
              <a:rPr sz="3000" b="1" dirty="0">
                <a:latin typeface="Calibri"/>
                <a:cs typeface="Calibri"/>
              </a:rPr>
              <a:t>(Fig.),</a:t>
            </a:r>
            <a:r>
              <a:rPr sz="3000" b="1" spc="-25" dirty="0">
                <a:latin typeface="Calibri"/>
                <a:cs typeface="Calibri"/>
              </a:rPr>
              <a:t> </a:t>
            </a:r>
            <a:r>
              <a:rPr sz="3000" b="1" dirty="0">
                <a:latin typeface="Calibri"/>
                <a:cs typeface="Calibri"/>
              </a:rPr>
              <a:t>which</a:t>
            </a:r>
            <a:r>
              <a:rPr sz="3000" b="1" spc="-20" dirty="0">
                <a:latin typeface="Calibri"/>
                <a:cs typeface="Calibri"/>
              </a:rPr>
              <a:t> </a:t>
            </a:r>
            <a:r>
              <a:rPr sz="3000" b="1" dirty="0">
                <a:latin typeface="Calibri"/>
                <a:cs typeface="Calibri"/>
              </a:rPr>
              <a:t>is</a:t>
            </a:r>
            <a:r>
              <a:rPr sz="3000" b="1" spc="-25" dirty="0">
                <a:latin typeface="Calibri"/>
                <a:cs typeface="Calibri"/>
              </a:rPr>
              <a:t> </a:t>
            </a:r>
            <a:r>
              <a:rPr sz="3000" b="1" dirty="0">
                <a:latin typeface="Calibri"/>
                <a:cs typeface="Calibri"/>
              </a:rPr>
              <a:t>comprised</a:t>
            </a:r>
            <a:r>
              <a:rPr sz="3000" b="1" spc="-30" dirty="0">
                <a:latin typeface="Calibri"/>
                <a:cs typeface="Calibri"/>
              </a:rPr>
              <a:t> </a:t>
            </a:r>
            <a:r>
              <a:rPr sz="3000" b="1" dirty="0">
                <a:latin typeface="Calibri"/>
                <a:cs typeface="Calibri"/>
              </a:rPr>
              <a:t>of</a:t>
            </a:r>
            <a:r>
              <a:rPr sz="3000" b="1" spc="-30" dirty="0">
                <a:latin typeface="Calibri"/>
                <a:cs typeface="Calibri"/>
              </a:rPr>
              <a:t> </a:t>
            </a:r>
            <a:r>
              <a:rPr sz="3000" b="1" spc="-25" dirty="0">
                <a:latin typeface="Calibri"/>
                <a:cs typeface="Calibri"/>
              </a:rPr>
              <a:t>the </a:t>
            </a:r>
            <a:r>
              <a:rPr sz="3000" b="1" dirty="0">
                <a:latin typeface="Calibri"/>
                <a:cs typeface="Calibri"/>
              </a:rPr>
              <a:t>exocarp,</a:t>
            </a:r>
            <a:r>
              <a:rPr sz="3000" b="1" spc="95" dirty="0">
                <a:latin typeface="Calibri"/>
                <a:cs typeface="Calibri"/>
              </a:rPr>
              <a:t>  </a:t>
            </a:r>
            <a:r>
              <a:rPr sz="3000" b="1" dirty="0">
                <a:latin typeface="Calibri"/>
                <a:cs typeface="Calibri"/>
              </a:rPr>
              <a:t>mesocarp,</a:t>
            </a:r>
            <a:r>
              <a:rPr sz="3000" b="1" spc="110" dirty="0">
                <a:latin typeface="Calibri"/>
                <a:cs typeface="Calibri"/>
              </a:rPr>
              <a:t>  </a:t>
            </a:r>
            <a:r>
              <a:rPr sz="3000" dirty="0">
                <a:latin typeface="Calibri"/>
                <a:cs typeface="Calibri"/>
              </a:rPr>
              <a:t>and</a:t>
            </a:r>
            <a:r>
              <a:rPr sz="3000" spc="105" dirty="0">
                <a:latin typeface="Calibri"/>
                <a:cs typeface="Calibri"/>
              </a:rPr>
              <a:t>  </a:t>
            </a:r>
            <a:r>
              <a:rPr sz="3000" dirty="0">
                <a:latin typeface="Calibri"/>
                <a:cs typeface="Calibri"/>
              </a:rPr>
              <a:t>endocarp,</a:t>
            </a:r>
            <a:r>
              <a:rPr sz="3000" spc="100" dirty="0">
                <a:latin typeface="Calibri"/>
                <a:cs typeface="Calibri"/>
              </a:rPr>
              <a:t>  </a:t>
            </a:r>
            <a:r>
              <a:rPr sz="3000" dirty="0">
                <a:latin typeface="Calibri"/>
                <a:cs typeface="Calibri"/>
              </a:rPr>
              <a:t>are</a:t>
            </a:r>
            <a:r>
              <a:rPr sz="3000" spc="110" dirty="0">
                <a:latin typeface="Calibri"/>
                <a:cs typeface="Calibri"/>
              </a:rPr>
              <a:t>  </a:t>
            </a:r>
            <a:r>
              <a:rPr sz="3000" spc="-10" dirty="0">
                <a:latin typeface="Calibri"/>
                <a:cs typeface="Calibri"/>
              </a:rPr>
              <a:t>mostly </a:t>
            </a:r>
            <a:r>
              <a:rPr sz="3000" dirty="0">
                <a:latin typeface="Calibri"/>
                <a:cs typeface="Calibri"/>
              </a:rPr>
              <a:t>from</a:t>
            </a:r>
            <a:r>
              <a:rPr sz="3000" spc="-45" dirty="0">
                <a:latin typeface="Calibri"/>
                <a:cs typeface="Calibri"/>
              </a:rPr>
              <a:t> </a:t>
            </a:r>
            <a:r>
              <a:rPr sz="3000" dirty="0">
                <a:latin typeface="Calibri"/>
                <a:cs typeface="Calibri"/>
              </a:rPr>
              <a:t>the</a:t>
            </a:r>
            <a:r>
              <a:rPr sz="3000" spc="-55" dirty="0">
                <a:latin typeface="Calibri"/>
                <a:cs typeface="Calibri"/>
              </a:rPr>
              <a:t> </a:t>
            </a:r>
            <a:r>
              <a:rPr sz="3000" dirty="0">
                <a:latin typeface="Calibri"/>
                <a:cs typeface="Calibri"/>
              </a:rPr>
              <a:t>wall</a:t>
            </a:r>
            <a:r>
              <a:rPr sz="3000" spc="-45" dirty="0">
                <a:latin typeface="Calibri"/>
                <a:cs typeface="Calibri"/>
              </a:rPr>
              <a:t> </a:t>
            </a:r>
            <a:r>
              <a:rPr sz="3000" dirty="0">
                <a:latin typeface="Calibri"/>
                <a:cs typeface="Calibri"/>
              </a:rPr>
              <a:t>of</a:t>
            </a:r>
            <a:r>
              <a:rPr sz="3000" spc="-55" dirty="0">
                <a:latin typeface="Calibri"/>
                <a:cs typeface="Calibri"/>
              </a:rPr>
              <a:t> </a:t>
            </a:r>
            <a:r>
              <a:rPr sz="3000" dirty="0">
                <a:latin typeface="Calibri"/>
                <a:cs typeface="Calibri"/>
              </a:rPr>
              <a:t>the</a:t>
            </a:r>
            <a:r>
              <a:rPr sz="3000" spc="-55" dirty="0">
                <a:latin typeface="Calibri"/>
                <a:cs typeface="Calibri"/>
              </a:rPr>
              <a:t> </a:t>
            </a:r>
            <a:r>
              <a:rPr sz="3000" spc="-10" dirty="0">
                <a:latin typeface="Calibri"/>
                <a:cs typeface="Calibri"/>
              </a:rPr>
              <a:t>pistil.</a:t>
            </a:r>
            <a:endParaRPr sz="3000">
              <a:latin typeface="Calibri"/>
              <a:cs typeface="Calibri"/>
            </a:endParaRPr>
          </a:p>
          <a:p>
            <a:pPr marL="355600" marR="5080" indent="-343535" algn="just">
              <a:lnSpc>
                <a:spcPct val="90000"/>
              </a:lnSpc>
              <a:spcBef>
                <a:spcPts val="720"/>
              </a:spcBef>
              <a:buFont typeface="Arial MT"/>
              <a:buChar char="•"/>
              <a:tabLst>
                <a:tab pos="355600" algn="l"/>
              </a:tabLst>
            </a:pPr>
            <a:r>
              <a:rPr sz="3000" dirty="0">
                <a:latin typeface="Calibri"/>
                <a:cs typeface="Calibri"/>
              </a:rPr>
              <a:t>Fruits</a:t>
            </a:r>
            <a:r>
              <a:rPr sz="3000" spc="155" dirty="0">
                <a:latin typeface="Calibri"/>
                <a:cs typeface="Calibri"/>
              </a:rPr>
              <a:t>  </a:t>
            </a:r>
            <a:r>
              <a:rPr sz="3000" dirty="0">
                <a:latin typeface="Calibri"/>
                <a:cs typeface="Calibri"/>
              </a:rPr>
              <a:t>can</a:t>
            </a:r>
            <a:r>
              <a:rPr sz="3000" spc="165" dirty="0">
                <a:latin typeface="Calibri"/>
                <a:cs typeface="Calibri"/>
              </a:rPr>
              <a:t>  </a:t>
            </a:r>
            <a:r>
              <a:rPr sz="3000" dirty="0">
                <a:latin typeface="Calibri"/>
                <a:cs typeface="Calibri"/>
              </a:rPr>
              <a:t>be</a:t>
            </a:r>
            <a:r>
              <a:rPr sz="3000" spc="160" dirty="0">
                <a:latin typeface="Calibri"/>
                <a:cs typeface="Calibri"/>
              </a:rPr>
              <a:t>  </a:t>
            </a:r>
            <a:r>
              <a:rPr sz="3000" dirty="0">
                <a:latin typeface="Calibri"/>
                <a:cs typeface="Calibri"/>
              </a:rPr>
              <a:t>simple,</a:t>
            </a:r>
            <a:r>
              <a:rPr sz="3000" spc="160" dirty="0">
                <a:latin typeface="Calibri"/>
                <a:cs typeface="Calibri"/>
              </a:rPr>
              <a:t>  </a:t>
            </a:r>
            <a:r>
              <a:rPr sz="3000" dirty="0">
                <a:latin typeface="Calibri"/>
                <a:cs typeface="Calibri"/>
              </a:rPr>
              <a:t>multiple,</a:t>
            </a:r>
            <a:r>
              <a:rPr sz="3000" spc="160" dirty="0">
                <a:latin typeface="Calibri"/>
                <a:cs typeface="Calibri"/>
              </a:rPr>
              <a:t>  </a:t>
            </a:r>
            <a:r>
              <a:rPr sz="3000" dirty="0">
                <a:latin typeface="Calibri"/>
                <a:cs typeface="Calibri"/>
              </a:rPr>
              <a:t>or</a:t>
            </a:r>
            <a:r>
              <a:rPr sz="3000" spc="165" dirty="0">
                <a:latin typeface="Calibri"/>
                <a:cs typeface="Calibri"/>
              </a:rPr>
              <a:t>  </a:t>
            </a:r>
            <a:r>
              <a:rPr sz="3000" spc="-10" dirty="0">
                <a:latin typeface="Calibri"/>
                <a:cs typeface="Calibri"/>
              </a:rPr>
              <a:t>compound. </a:t>
            </a:r>
            <a:r>
              <a:rPr sz="3000" b="1" dirty="0">
                <a:latin typeface="Calibri"/>
                <a:cs typeface="Calibri"/>
              </a:rPr>
              <a:t>Simple</a:t>
            </a:r>
            <a:r>
              <a:rPr sz="3000" b="1" spc="229" dirty="0">
                <a:latin typeface="Calibri"/>
                <a:cs typeface="Calibri"/>
              </a:rPr>
              <a:t>  </a:t>
            </a:r>
            <a:r>
              <a:rPr sz="3000" b="1" dirty="0">
                <a:latin typeface="Calibri"/>
                <a:cs typeface="Calibri"/>
              </a:rPr>
              <a:t>fruits</a:t>
            </a:r>
            <a:r>
              <a:rPr sz="3000" b="1" spc="225" dirty="0">
                <a:latin typeface="Calibri"/>
                <a:cs typeface="Calibri"/>
              </a:rPr>
              <a:t>  </a:t>
            </a:r>
            <a:r>
              <a:rPr sz="3000" b="1" dirty="0">
                <a:latin typeface="Calibri"/>
                <a:cs typeface="Calibri"/>
              </a:rPr>
              <a:t>come</a:t>
            </a:r>
            <a:r>
              <a:rPr sz="3000" b="1" spc="229" dirty="0">
                <a:latin typeface="Calibri"/>
                <a:cs typeface="Calibri"/>
              </a:rPr>
              <a:t>  </a:t>
            </a:r>
            <a:r>
              <a:rPr sz="3000" b="1" dirty="0">
                <a:latin typeface="Calibri"/>
                <a:cs typeface="Calibri"/>
              </a:rPr>
              <a:t>from</a:t>
            </a:r>
            <a:r>
              <a:rPr sz="3000" b="1" spc="225" dirty="0">
                <a:latin typeface="Calibri"/>
                <a:cs typeface="Calibri"/>
              </a:rPr>
              <a:t>  </a:t>
            </a:r>
            <a:r>
              <a:rPr sz="3000" b="1" dirty="0">
                <a:latin typeface="Calibri"/>
                <a:cs typeface="Calibri"/>
              </a:rPr>
              <a:t>a</a:t>
            </a:r>
            <a:r>
              <a:rPr sz="3000" b="1" spc="225" dirty="0">
                <a:latin typeface="Calibri"/>
                <a:cs typeface="Calibri"/>
              </a:rPr>
              <a:t>  </a:t>
            </a:r>
            <a:r>
              <a:rPr sz="3000" b="1" dirty="0">
                <a:latin typeface="Calibri"/>
                <a:cs typeface="Calibri"/>
              </a:rPr>
              <a:t>single</a:t>
            </a:r>
            <a:r>
              <a:rPr sz="3000" b="1" spc="229" dirty="0">
                <a:latin typeface="Calibri"/>
                <a:cs typeface="Calibri"/>
              </a:rPr>
              <a:t>  </a:t>
            </a:r>
            <a:r>
              <a:rPr sz="3000" b="1" dirty="0">
                <a:latin typeface="Calibri"/>
                <a:cs typeface="Calibri"/>
              </a:rPr>
              <a:t>pistil</a:t>
            </a:r>
            <a:r>
              <a:rPr sz="3000" b="1" spc="229" dirty="0">
                <a:latin typeface="Calibri"/>
                <a:cs typeface="Calibri"/>
              </a:rPr>
              <a:t>  </a:t>
            </a:r>
            <a:r>
              <a:rPr sz="3000" spc="-10" dirty="0">
                <a:latin typeface="Calibri"/>
                <a:cs typeface="Calibri"/>
              </a:rPr>
              <a:t>(like </a:t>
            </a:r>
            <a:r>
              <a:rPr sz="3000" dirty="0">
                <a:latin typeface="Calibri"/>
                <a:cs typeface="Calibri"/>
              </a:rPr>
              <a:t>cherry,</a:t>
            </a:r>
            <a:r>
              <a:rPr sz="3000" spc="160" dirty="0">
                <a:latin typeface="Calibri"/>
                <a:cs typeface="Calibri"/>
              </a:rPr>
              <a:t> </a:t>
            </a:r>
            <a:r>
              <a:rPr sz="3000" dirty="0">
                <a:latin typeface="Calibri"/>
                <a:cs typeface="Calibri"/>
              </a:rPr>
              <a:t>Prunus).</a:t>
            </a:r>
            <a:r>
              <a:rPr sz="3000" spc="170" dirty="0">
                <a:latin typeface="Calibri"/>
                <a:cs typeface="Calibri"/>
              </a:rPr>
              <a:t> </a:t>
            </a:r>
            <a:r>
              <a:rPr sz="3000" b="1" dirty="0">
                <a:latin typeface="Calibri"/>
                <a:cs typeface="Calibri"/>
              </a:rPr>
              <a:t>Multiple</a:t>
            </a:r>
            <a:r>
              <a:rPr sz="3000" b="1" spc="165" dirty="0">
                <a:latin typeface="Calibri"/>
                <a:cs typeface="Calibri"/>
              </a:rPr>
              <a:t> </a:t>
            </a:r>
            <a:r>
              <a:rPr sz="3000" b="1" dirty="0">
                <a:latin typeface="Calibri"/>
                <a:cs typeface="Calibri"/>
              </a:rPr>
              <a:t>fruits</a:t>
            </a:r>
            <a:r>
              <a:rPr sz="3000" b="1" spc="170" dirty="0">
                <a:latin typeface="Calibri"/>
                <a:cs typeface="Calibri"/>
              </a:rPr>
              <a:t> </a:t>
            </a:r>
            <a:r>
              <a:rPr sz="3000" b="1" dirty="0">
                <a:latin typeface="Calibri"/>
                <a:cs typeface="Calibri"/>
              </a:rPr>
              <a:t>are</a:t>
            </a:r>
            <a:r>
              <a:rPr sz="3000" b="1" spc="175" dirty="0">
                <a:latin typeface="Calibri"/>
                <a:cs typeface="Calibri"/>
              </a:rPr>
              <a:t> </a:t>
            </a:r>
            <a:r>
              <a:rPr sz="3000" b="1" dirty="0">
                <a:latin typeface="Calibri"/>
                <a:cs typeface="Calibri"/>
              </a:rPr>
              <a:t>formed</a:t>
            </a:r>
            <a:r>
              <a:rPr sz="3000" b="1" spc="155" dirty="0">
                <a:latin typeface="Calibri"/>
                <a:cs typeface="Calibri"/>
              </a:rPr>
              <a:t> </a:t>
            </a:r>
            <a:r>
              <a:rPr sz="3000" b="1" spc="-20" dirty="0">
                <a:latin typeface="Calibri"/>
                <a:cs typeface="Calibri"/>
              </a:rPr>
              <a:t>from </a:t>
            </a:r>
            <a:r>
              <a:rPr sz="3000" b="1" dirty="0">
                <a:latin typeface="Calibri"/>
                <a:cs typeface="Calibri"/>
              </a:rPr>
              <a:t>many</a:t>
            </a:r>
            <a:r>
              <a:rPr sz="3000" b="1" spc="175" dirty="0">
                <a:latin typeface="Calibri"/>
                <a:cs typeface="Calibri"/>
              </a:rPr>
              <a:t>  </a:t>
            </a:r>
            <a:r>
              <a:rPr sz="3000" b="1" dirty="0">
                <a:latin typeface="Calibri"/>
                <a:cs typeface="Calibri"/>
              </a:rPr>
              <a:t>pistils</a:t>
            </a:r>
            <a:r>
              <a:rPr sz="3000" b="1" spc="185" dirty="0">
                <a:latin typeface="Calibri"/>
                <a:cs typeface="Calibri"/>
              </a:rPr>
              <a:t>  </a:t>
            </a:r>
            <a:r>
              <a:rPr sz="3000" b="1" dirty="0">
                <a:latin typeface="Calibri"/>
                <a:cs typeface="Calibri"/>
              </a:rPr>
              <a:t>of</a:t>
            </a:r>
            <a:r>
              <a:rPr sz="3000" b="1" spc="180" dirty="0">
                <a:latin typeface="Calibri"/>
                <a:cs typeface="Calibri"/>
              </a:rPr>
              <a:t>  </a:t>
            </a:r>
            <a:r>
              <a:rPr sz="3000" b="1" dirty="0">
                <a:latin typeface="Calibri"/>
                <a:cs typeface="Calibri"/>
              </a:rPr>
              <a:t>the</a:t>
            </a:r>
            <a:r>
              <a:rPr sz="3000" b="1" spc="185" dirty="0">
                <a:latin typeface="Calibri"/>
                <a:cs typeface="Calibri"/>
              </a:rPr>
              <a:t>  </a:t>
            </a:r>
            <a:r>
              <a:rPr sz="3000" b="1" dirty="0">
                <a:latin typeface="Calibri"/>
                <a:cs typeface="Calibri"/>
              </a:rPr>
              <a:t>same</a:t>
            </a:r>
            <a:r>
              <a:rPr sz="3000" b="1" spc="175" dirty="0">
                <a:latin typeface="Calibri"/>
                <a:cs typeface="Calibri"/>
              </a:rPr>
              <a:t>  </a:t>
            </a:r>
            <a:r>
              <a:rPr sz="3000" dirty="0">
                <a:latin typeface="Calibri"/>
                <a:cs typeface="Calibri"/>
              </a:rPr>
              <a:t>flower</a:t>
            </a:r>
            <a:r>
              <a:rPr sz="3000" spc="175" dirty="0">
                <a:latin typeface="Calibri"/>
                <a:cs typeface="Calibri"/>
              </a:rPr>
              <a:t>  </a:t>
            </a:r>
            <a:r>
              <a:rPr sz="3000" spc="-10" dirty="0">
                <a:latin typeface="Calibri"/>
                <a:cs typeface="Calibri"/>
              </a:rPr>
              <a:t>(strawberry, </a:t>
            </a:r>
            <a:r>
              <a:rPr sz="3000" dirty="0">
                <a:latin typeface="Calibri"/>
                <a:cs typeface="Calibri"/>
              </a:rPr>
              <a:t>Fragaria).</a:t>
            </a:r>
            <a:r>
              <a:rPr sz="3000" spc="385" dirty="0">
                <a:latin typeface="Calibri"/>
                <a:cs typeface="Calibri"/>
              </a:rPr>
              <a:t>  </a:t>
            </a:r>
            <a:r>
              <a:rPr sz="3000" dirty="0">
                <a:latin typeface="Calibri"/>
                <a:cs typeface="Calibri"/>
              </a:rPr>
              <a:t>A</a:t>
            </a:r>
            <a:r>
              <a:rPr sz="3000" spc="375" dirty="0">
                <a:latin typeface="Calibri"/>
                <a:cs typeface="Calibri"/>
              </a:rPr>
              <a:t>  </a:t>
            </a:r>
            <a:r>
              <a:rPr sz="3000" b="1" dirty="0">
                <a:latin typeface="Calibri"/>
                <a:cs typeface="Calibri"/>
              </a:rPr>
              <a:t>compound</a:t>
            </a:r>
            <a:r>
              <a:rPr sz="3000" b="1" spc="380" dirty="0">
                <a:latin typeface="Calibri"/>
                <a:cs typeface="Calibri"/>
              </a:rPr>
              <a:t>  </a:t>
            </a:r>
            <a:r>
              <a:rPr sz="3000" b="1" dirty="0">
                <a:latin typeface="Calibri"/>
                <a:cs typeface="Calibri"/>
              </a:rPr>
              <a:t>fruit</a:t>
            </a:r>
            <a:r>
              <a:rPr sz="3000" b="1" spc="385" dirty="0">
                <a:latin typeface="Calibri"/>
                <a:cs typeface="Calibri"/>
              </a:rPr>
              <a:t>  </a:t>
            </a:r>
            <a:r>
              <a:rPr sz="3000" b="1" spc="-10" dirty="0">
                <a:latin typeface="Calibri"/>
                <a:cs typeface="Calibri"/>
              </a:rPr>
              <a:t>(infructescense) </a:t>
            </a:r>
            <a:r>
              <a:rPr sz="3000" b="1" dirty="0">
                <a:latin typeface="Calibri"/>
                <a:cs typeface="Calibri"/>
              </a:rPr>
              <a:t>would</a:t>
            </a:r>
            <a:r>
              <a:rPr sz="3000" b="1" spc="110" dirty="0">
                <a:latin typeface="Calibri"/>
                <a:cs typeface="Calibri"/>
              </a:rPr>
              <a:t>  </a:t>
            </a:r>
            <a:r>
              <a:rPr sz="3000" b="1" dirty="0">
                <a:latin typeface="Calibri"/>
                <a:cs typeface="Calibri"/>
              </a:rPr>
              <a:t>be</a:t>
            </a:r>
            <a:r>
              <a:rPr sz="3000" b="1" spc="125" dirty="0">
                <a:latin typeface="Calibri"/>
                <a:cs typeface="Calibri"/>
              </a:rPr>
              <a:t>  </a:t>
            </a:r>
            <a:r>
              <a:rPr sz="3000" b="1" dirty="0">
                <a:latin typeface="Calibri"/>
                <a:cs typeface="Calibri"/>
              </a:rPr>
              <a:t>a</a:t>
            </a:r>
            <a:r>
              <a:rPr sz="3000" b="1" spc="110" dirty="0">
                <a:latin typeface="Calibri"/>
                <a:cs typeface="Calibri"/>
              </a:rPr>
              <a:t>  </a:t>
            </a:r>
            <a:r>
              <a:rPr sz="3000" b="1" dirty="0">
                <a:latin typeface="Calibri"/>
                <a:cs typeface="Calibri"/>
              </a:rPr>
              <a:t>pineapple</a:t>
            </a:r>
            <a:r>
              <a:rPr sz="3000" b="1" spc="114" dirty="0">
                <a:latin typeface="Calibri"/>
                <a:cs typeface="Calibri"/>
              </a:rPr>
              <a:t>  </a:t>
            </a:r>
            <a:r>
              <a:rPr sz="3000" dirty="0">
                <a:latin typeface="Calibri"/>
                <a:cs typeface="Calibri"/>
              </a:rPr>
              <a:t>(Ananas)</a:t>
            </a:r>
            <a:r>
              <a:rPr sz="3000" spc="120" dirty="0">
                <a:latin typeface="Calibri"/>
                <a:cs typeface="Calibri"/>
              </a:rPr>
              <a:t>  </a:t>
            </a:r>
            <a:r>
              <a:rPr sz="3000" dirty="0">
                <a:latin typeface="Calibri"/>
                <a:cs typeface="Calibri"/>
              </a:rPr>
              <a:t>or</a:t>
            </a:r>
            <a:r>
              <a:rPr sz="3000" spc="120" dirty="0">
                <a:latin typeface="Calibri"/>
                <a:cs typeface="Calibri"/>
              </a:rPr>
              <a:t>  </a:t>
            </a:r>
            <a:r>
              <a:rPr sz="3000" dirty="0">
                <a:latin typeface="Calibri"/>
                <a:cs typeface="Calibri"/>
              </a:rPr>
              <a:t>fig</a:t>
            </a:r>
            <a:r>
              <a:rPr sz="3000" spc="114" dirty="0">
                <a:latin typeface="Calibri"/>
                <a:cs typeface="Calibri"/>
              </a:rPr>
              <a:t>  </a:t>
            </a:r>
            <a:r>
              <a:rPr sz="3000" spc="-10" dirty="0">
                <a:latin typeface="Calibri"/>
                <a:cs typeface="Calibri"/>
              </a:rPr>
              <a:t>(Ficus) </a:t>
            </a:r>
            <a:r>
              <a:rPr sz="3000" dirty="0">
                <a:latin typeface="Calibri"/>
                <a:cs typeface="Calibri"/>
              </a:rPr>
              <a:t>which</a:t>
            </a:r>
            <a:r>
              <a:rPr sz="3000" spc="580" dirty="0">
                <a:latin typeface="Calibri"/>
                <a:cs typeface="Calibri"/>
              </a:rPr>
              <a:t>    </a:t>
            </a:r>
            <a:r>
              <a:rPr sz="3000" dirty="0">
                <a:latin typeface="Calibri"/>
                <a:cs typeface="Calibri"/>
              </a:rPr>
              <a:t>comes</a:t>
            </a:r>
            <a:r>
              <a:rPr sz="3000" spc="590" dirty="0">
                <a:latin typeface="Calibri"/>
                <a:cs typeface="Calibri"/>
              </a:rPr>
              <a:t>    </a:t>
            </a:r>
            <a:r>
              <a:rPr sz="3000" dirty="0">
                <a:latin typeface="Calibri"/>
                <a:cs typeface="Calibri"/>
              </a:rPr>
              <a:t>from</a:t>
            </a:r>
            <a:r>
              <a:rPr sz="3000" spc="590" dirty="0">
                <a:latin typeface="Calibri"/>
                <a:cs typeface="Calibri"/>
              </a:rPr>
              <a:t>    </a:t>
            </a:r>
            <a:r>
              <a:rPr sz="3000" dirty="0">
                <a:latin typeface="Calibri"/>
                <a:cs typeface="Calibri"/>
              </a:rPr>
              <a:t>multiple</a:t>
            </a:r>
            <a:r>
              <a:rPr sz="3000" spc="585" dirty="0">
                <a:latin typeface="Calibri"/>
                <a:cs typeface="Calibri"/>
              </a:rPr>
              <a:t>    </a:t>
            </a:r>
            <a:r>
              <a:rPr sz="3000" spc="-10" dirty="0">
                <a:latin typeface="Calibri"/>
                <a:cs typeface="Calibri"/>
              </a:rPr>
              <a:t>flowers (inflorescence)</a:t>
            </a:r>
            <a:endParaRPr sz="3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7520" y="687992"/>
            <a:ext cx="4992398" cy="3762245"/>
          </a:xfrm>
          <a:prstGeom prst="rect">
            <a:avLst/>
          </a:prstGeom>
        </p:spPr>
      </p:pic>
      <p:sp>
        <p:nvSpPr>
          <p:cNvPr id="3" name="object 3"/>
          <p:cNvSpPr txBox="1"/>
          <p:nvPr/>
        </p:nvSpPr>
        <p:spPr>
          <a:xfrm>
            <a:off x="1194612" y="4886325"/>
            <a:ext cx="6540500" cy="636270"/>
          </a:xfrm>
          <a:prstGeom prst="rect">
            <a:avLst/>
          </a:prstGeom>
        </p:spPr>
        <p:txBody>
          <a:bodyPr vert="horz" wrap="square" lIns="0" tIns="12700" rIns="0" bIns="0" rtlCol="0">
            <a:spAutoFit/>
          </a:bodyPr>
          <a:lstStyle/>
          <a:p>
            <a:pPr marL="12700">
              <a:lnSpc>
                <a:spcPct val="100000"/>
              </a:lnSpc>
              <a:spcBef>
                <a:spcPts val="100"/>
              </a:spcBef>
              <a:tabLst>
                <a:tab pos="499745" algn="l"/>
                <a:tab pos="833755" algn="l"/>
                <a:tab pos="1776095" algn="l"/>
                <a:tab pos="2115820" algn="l"/>
                <a:tab pos="2860040" algn="l"/>
                <a:tab pos="4335145" algn="l"/>
                <a:tab pos="4920615" algn="l"/>
                <a:tab pos="5606415" algn="l"/>
                <a:tab pos="6315075" algn="l"/>
              </a:tabLst>
            </a:pPr>
            <a:r>
              <a:rPr sz="2000" spc="-20" dirty="0">
                <a:latin typeface="Calibri"/>
                <a:cs typeface="Calibri"/>
              </a:rPr>
              <a:t>Fig.</a:t>
            </a:r>
            <a:r>
              <a:rPr sz="2000" dirty="0">
                <a:latin typeface="Calibri"/>
                <a:cs typeface="Calibri"/>
              </a:rPr>
              <a:t>	</a:t>
            </a:r>
            <a:r>
              <a:rPr sz="2000" spc="-50" dirty="0">
                <a:latin typeface="Calibri"/>
                <a:cs typeface="Calibri"/>
              </a:rPr>
              <a:t>-</a:t>
            </a:r>
            <a:r>
              <a:rPr sz="2000" dirty="0">
                <a:latin typeface="Calibri"/>
                <a:cs typeface="Calibri"/>
              </a:rPr>
              <a:t>	</a:t>
            </a:r>
            <a:r>
              <a:rPr sz="2000" spc="-10" dirty="0">
                <a:latin typeface="Calibri"/>
                <a:cs typeface="Calibri"/>
              </a:rPr>
              <a:t>Scheme</a:t>
            </a:r>
            <a:r>
              <a:rPr sz="2000" dirty="0">
                <a:latin typeface="Calibri"/>
                <a:cs typeface="Calibri"/>
              </a:rPr>
              <a:t>	</a:t>
            </a:r>
            <a:r>
              <a:rPr sz="2000" spc="-25" dirty="0">
                <a:latin typeface="Calibri"/>
                <a:cs typeface="Calibri"/>
              </a:rPr>
              <a:t>of</a:t>
            </a:r>
            <a:r>
              <a:rPr sz="2000" dirty="0">
                <a:latin typeface="Calibri"/>
                <a:cs typeface="Calibri"/>
              </a:rPr>
              <a:t>	</a:t>
            </a:r>
            <a:r>
              <a:rPr sz="2000" spc="-20" dirty="0">
                <a:latin typeface="Calibri"/>
                <a:cs typeface="Calibri"/>
              </a:rPr>
              <a:t>drupe</a:t>
            </a:r>
            <a:r>
              <a:rPr sz="2000" dirty="0">
                <a:latin typeface="Calibri"/>
                <a:cs typeface="Calibri"/>
              </a:rPr>
              <a:t>	(e.g.,</a:t>
            </a:r>
            <a:r>
              <a:rPr sz="2000" spc="45" dirty="0">
                <a:latin typeface="Calibri"/>
                <a:cs typeface="Calibri"/>
              </a:rPr>
              <a:t>  </a:t>
            </a:r>
            <a:r>
              <a:rPr sz="2000" spc="-10" dirty="0">
                <a:latin typeface="Calibri"/>
                <a:cs typeface="Calibri"/>
              </a:rPr>
              <a:t>peach)</a:t>
            </a:r>
            <a:r>
              <a:rPr sz="2000" dirty="0">
                <a:latin typeface="Calibri"/>
                <a:cs typeface="Calibri"/>
              </a:rPr>
              <a:t>	</a:t>
            </a:r>
            <a:r>
              <a:rPr sz="2000" spc="-20" dirty="0">
                <a:latin typeface="Calibri"/>
                <a:cs typeface="Calibri"/>
              </a:rPr>
              <a:t>with</a:t>
            </a:r>
            <a:r>
              <a:rPr sz="2000" dirty="0">
                <a:latin typeface="Calibri"/>
                <a:cs typeface="Calibri"/>
              </a:rPr>
              <a:t>	</a:t>
            </a:r>
            <a:r>
              <a:rPr sz="2000" spc="-10" dirty="0">
                <a:latin typeface="Calibri"/>
                <a:cs typeface="Calibri"/>
              </a:rPr>
              <a:t>three</a:t>
            </a:r>
            <a:r>
              <a:rPr sz="2000" dirty="0">
                <a:latin typeface="Calibri"/>
                <a:cs typeface="Calibri"/>
              </a:rPr>
              <a:t>	</a:t>
            </a:r>
            <a:r>
              <a:rPr sz="2000" spc="-10" dirty="0">
                <a:latin typeface="Calibri"/>
                <a:cs typeface="Calibri"/>
              </a:rPr>
              <a:t>levels</a:t>
            </a:r>
            <a:r>
              <a:rPr sz="2000" dirty="0">
                <a:latin typeface="Calibri"/>
                <a:cs typeface="Calibri"/>
              </a:rPr>
              <a:t>	</a:t>
            </a:r>
            <a:r>
              <a:rPr sz="2000" spc="-25" dirty="0">
                <a:latin typeface="Calibri"/>
                <a:cs typeface="Calibri"/>
              </a:rPr>
              <a:t>of</a:t>
            </a:r>
            <a:endParaRPr sz="2000">
              <a:latin typeface="Calibri"/>
              <a:cs typeface="Calibri"/>
            </a:endParaRPr>
          </a:p>
          <a:p>
            <a:pPr marL="12700">
              <a:lnSpc>
                <a:spcPct val="100000"/>
              </a:lnSpc>
              <a:spcBef>
                <a:spcPts val="5"/>
              </a:spcBef>
            </a:pPr>
            <a:r>
              <a:rPr sz="2000" dirty="0">
                <a:latin typeface="Calibri"/>
                <a:cs typeface="Calibri"/>
              </a:rPr>
              <a:t>pericarp.</a:t>
            </a:r>
            <a:r>
              <a:rPr sz="2000" spc="-70" dirty="0">
                <a:latin typeface="Calibri"/>
                <a:cs typeface="Calibri"/>
              </a:rPr>
              <a:t> </a:t>
            </a:r>
            <a:r>
              <a:rPr sz="2000" dirty="0">
                <a:latin typeface="Calibri"/>
                <a:cs typeface="Calibri"/>
              </a:rPr>
              <a:t>Note</a:t>
            </a:r>
            <a:r>
              <a:rPr sz="2000" spc="-55" dirty="0">
                <a:latin typeface="Calibri"/>
                <a:cs typeface="Calibri"/>
              </a:rPr>
              <a:t> </a:t>
            </a:r>
            <a:r>
              <a:rPr sz="2000" dirty="0">
                <a:latin typeface="Calibri"/>
                <a:cs typeface="Calibri"/>
              </a:rPr>
              <a:t>that</a:t>
            </a:r>
            <a:r>
              <a:rPr sz="2000" spc="-35" dirty="0">
                <a:latin typeface="Calibri"/>
                <a:cs typeface="Calibri"/>
              </a:rPr>
              <a:t> </a:t>
            </a:r>
            <a:r>
              <a:rPr sz="2000" dirty="0">
                <a:latin typeface="Calibri"/>
                <a:cs typeface="Calibri"/>
              </a:rPr>
              <a:t>pit</a:t>
            </a:r>
            <a:r>
              <a:rPr sz="2000" spc="-55" dirty="0">
                <a:latin typeface="Calibri"/>
                <a:cs typeface="Calibri"/>
              </a:rPr>
              <a:t> </a:t>
            </a:r>
            <a:r>
              <a:rPr sz="2000" dirty="0">
                <a:latin typeface="Calibri"/>
                <a:cs typeface="Calibri"/>
              </a:rPr>
              <a:t>is</a:t>
            </a:r>
            <a:r>
              <a:rPr sz="2000" spc="-35" dirty="0">
                <a:latin typeface="Calibri"/>
                <a:cs typeface="Calibri"/>
              </a:rPr>
              <a:t> </a:t>
            </a:r>
            <a:r>
              <a:rPr sz="2000" dirty="0">
                <a:latin typeface="Calibri"/>
                <a:cs typeface="Calibri"/>
              </a:rPr>
              <a:t>essentially</a:t>
            </a:r>
            <a:r>
              <a:rPr sz="2000" spc="-5" dirty="0">
                <a:latin typeface="Calibri"/>
                <a:cs typeface="Calibri"/>
              </a:rPr>
              <a:t> </a:t>
            </a:r>
            <a:r>
              <a:rPr sz="2000" dirty="0">
                <a:latin typeface="Calibri"/>
                <a:cs typeface="Calibri"/>
              </a:rPr>
              <a:t>endocarp</a:t>
            </a:r>
            <a:r>
              <a:rPr sz="2000" spc="-75" dirty="0">
                <a:latin typeface="Calibri"/>
                <a:cs typeface="Calibri"/>
              </a:rPr>
              <a:t> </a:t>
            </a:r>
            <a:r>
              <a:rPr sz="2000" dirty="0">
                <a:latin typeface="Calibri"/>
                <a:cs typeface="Calibri"/>
              </a:rPr>
              <a:t>+</a:t>
            </a:r>
            <a:r>
              <a:rPr sz="2000" spc="-45" dirty="0">
                <a:latin typeface="Calibri"/>
                <a:cs typeface="Calibri"/>
              </a:rPr>
              <a:t> </a:t>
            </a:r>
            <a:r>
              <a:rPr sz="2000" spc="-10" dirty="0">
                <a:latin typeface="Calibri"/>
                <a:cs typeface="Calibri"/>
              </a:rPr>
              <a:t>seed.</a:t>
            </a:r>
            <a:endParaRPr sz="2000">
              <a:latin typeface="Calibri"/>
              <a:cs typeface="Calibri"/>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4266</TotalTime>
  <Words>2469</Words>
  <Application>Microsoft Office PowerPoint</Application>
  <PresentationFormat>Экран (4:3)</PresentationFormat>
  <Paragraphs>176</Paragraphs>
  <Slides>41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41</vt:i4>
      </vt:variant>
    </vt:vector>
  </HeadingPairs>
  <TitlesOfParts>
    <vt:vector size="50" baseType="lpstr">
      <vt:lpstr>Aharoni</vt:lpstr>
      <vt:lpstr>Arial</vt:lpstr>
      <vt:lpstr>Arial MT</vt:lpstr>
      <vt:lpstr>Calibri</vt:lpstr>
      <vt:lpstr>Proxima Nova</vt:lpstr>
      <vt:lpstr>PTSerif-Bold</vt:lpstr>
      <vt:lpstr>PTSerif-Regular</vt:lpstr>
      <vt:lpstr>Times New Roman</vt:lpstr>
      <vt:lpstr>Тема Office</vt:lpstr>
      <vt:lpstr>Topic 8 The morphological structure of the generative organs of plants</vt:lpstr>
      <vt:lpstr>Flowering Plants</vt:lpstr>
      <vt:lpstr>Morphology of seeds </vt:lpstr>
      <vt:lpstr>Презентация PowerPoint</vt:lpstr>
      <vt:lpstr>Презентация PowerPoint</vt:lpstr>
      <vt:lpstr>Презентация PowerPoint</vt:lpstr>
      <vt:lpstr>Morphology of Fruits</vt:lpstr>
      <vt:lpstr>Презентация PowerPoint</vt:lpstr>
      <vt:lpstr>Презентация PowerPoint</vt:lpstr>
      <vt:lpstr>Презентация PowerPoint</vt:lpstr>
      <vt:lpstr>Презентация PowerPoint</vt:lpstr>
      <vt:lpstr>Small, winged a double samara of maple</vt:lpstr>
      <vt:lpstr>Презентация PowerPoint</vt:lpstr>
      <vt:lpstr>Презентация PowerPoint</vt:lpstr>
      <vt:lpstr>A drupe fruit of peach</vt:lpstr>
      <vt:lpstr>Презентация PowerPoint</vt:lpstr>
      <vt:lpstr>Презентация PowerPoint</vt:lpstr>
      <vt:lpstr>Презентация PowerPoint</vt:lpstr>
      <vt:lpstr>Презентация PowerPoint</vt:lpstr>
      <vt:lpstr>FLOWER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Pollination</vt:lpstr>
      <vt:lpstr>Презентация PowerPoint</vt:lpstr>
      <vt:lpstr>Презентация PowerPoint</vt:lpstr>
      <vt:lpstr>Презентация PowerPoint</vt:lpstr>
      <vt:lpstr>Double fertilization</vt:lpstr>
      <vt:lpstr>Презентация PowerPoint</vt:lpstr>
      <vt:lpstr>The process of double fertilization in flowering plants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Dicotyledoneae</dc:title>
  <dc:creator>ADM</dc:creator>
  <cp:lastModifiedBy>Зарина</cp:lastModifiedBy>
  <cp:revision>438</cp:revision>
  <dcterms:created xsi:type="dcterms:W3CDTF">2018-10-14T18:04:39Z</dcterms:created>
  <dcterms:modified xsi:type="dcterms:W3CDTF">2025-02-20T08:37:18Z</dcterms:modified>
</cp:coreProperties>
</file>